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7" r:id="rId3"/>
  </p:sldIdLst>
  <p:sldSz cx="15119350" cy="10691813"/>
  <p:notesSz cx="9929813" cy="1435735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345" userDrawn="1">
          <p15:clr>
            <a:srgbClr val="A4A3A4"/>
          </p15:clr>
        </p15:guide>
        <p15:guide id="2" pos="4762"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196"/>
    <p:restoredTop sz="96327"/>
  </p:normalViewPr>
  <p:slideViewPr>
    <p:cSldViewPr snapToGrid="0" showGuides="1">
      <p:cViewPr varScale="1">
        <p:scale>
          <a:sx n="57" d="100"/>
          <a:sy n="57" d="100"/>
        </p:scale>
        <p:origin x="1518" y="72"/>
      </p:cViewPr>
      <p:guideLst>
        <p:guide orient="horz" pos="3345"/>
        <p:guide pos="476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33951" y="1749795"/>
            <a:ext cx="12851448" cy="3722335"/>
          </a:xfrm>
        </p:spPr>
        <p:txBody>
          <a:bodyPr anchor="b"/>
          <a:lstStyle>
            <a:lvl1pPr algn="ctr">
              <a:defRPr sz="9354"/>
            </a:lvl1pPr>
          </a:lstStyle>
          <a:p>
            <a:r>
              <a:rPr lang="en-GB"/>
              <a:t>Click to edit Master title style</a:t>
            </a:r>
            <a:endParaRPr lang="en-US" dirty="0"/>
          </a:p>
        </p:txBody>
      </p:sp>
      <p:sp>
        <p:nvSpPr>
          <p:cNvPr id="3" name="Subtitle 2"/>
          <p:cNvSpPr>
            <a:spLocks noGrp="1"/>
          </p:cNvSpPr>
          <p:nvPr>
            <p:ph type="subTitle" idx="1"/>
          </p:nvPr>
        </p:nvSpPr>
        <p:spPr>
          <a:xfrm>
            <a:off x="1889919" y="5615678"/>
            <a:ext cx="11339513" cy="2581379"/>
          </a:xfrm>
        </p:spPr>
        <p:txBody>
          <a:bodyPr/>
          <a:lstStyle>
            <a:lvl1pPr marL="0" indent="0" algn="ctr">
              <a:buNone/>
              <a:defRPr sz="3742"/>
            </a:lvl1pPr>
            <a:lvl2pPr marL="712775" indent="0" algn="ctr">
              <a:buNone/>
              <a:defRPr sz="3118"/>
            </a:lvl2pPr>
            <a:lvl3pPr marL="1425550" indent="0" algn="ctr">
              <a:buNone/>
              <a:defRPr sz="2806"/>
            </a:lvl3pPr>
            <a:lvl4pPr marL="2138324" indent="0" algn="ctr">
              <a:buNone/>
              <a:defRPr sz="2494"/>
            </a:lvl4pPr>
            <a:lvl5pPr marL="2851099" indent="0" algn="ctr">
              <a:buNone/>
              <a:defRPr sz="2494"/>
            </a:lvl5pPr>
            <a:lvl6pPr marL="3563874" indent="0" algn="ctr">
              <a:buNone/>
              <a:defRPr sz="2494"/>
            </a:lvl6pPr>
            <a:lvl7pPr marL="4276649" indent="0" algn="ctr">
              <a:buNone/>
              <a:defRPr sz="2494"/>
            </a:lvl7pPr>
            <a:lvl8pPr marL="4989424" indent="0" algn="ctr">
              <a:buNone/>
              <a:defRPr sz="2494"/>
            </a:lvl8pPr>
            <a:lvl9pPr marL="5702198" indent="0" algn="ctr">
              <a:buNone/>
              <a:defRPr sz="2494"/>
            </a:lvl9pPr>
          </a:lstStyle>
          <a:p>
            <a:r>
              <a:rPr lang="en-GB"/>
              <a:t>Click to edit Master subtitle style</a:t>
            </a:r>
            <a:endParaRPr lang="en-US" dirty="0"/>
          </a:p>
        </p:txBody>
      </p:sp>
      <p:sp>
        <p:nvSpPr>
          <p:cNvPr id="4" name="Date Placeholder 3"/>
          <p:cNvSpPr>
            <a:spLocks noGrp="1"/>
          </p:cNvSpPr>
          <p:nvPr>
            <p:ph type="dt" sz="half" idx="10"/>
          </p:nvPr>
        </p:nvSpPr>
        <p:spPr/>
        <p:txBody>
          <a:bodyPr/>
          <a:lstStyle/>
          <a:p>
            <a:fld id="{E2701A29-D3F8-E041-970A-5989E69128E0}" type="datetimeFigureOut">
              <a:rPr lang="en-US" smtClean="0"/>
              <a:t>4/19/2024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28539118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E2701A29-D3F8-E041-970A-5989E69128E0}" type="datetimeFigureOut">
              <a:rPr lang="en-US" smtClean="0"/>
              <a:t>4/19/2024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33002190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819786" y="569240"/>
            <a:ext cx="3260110" cy="9060817"/>
          </a:xfrm>
        </p:spPr>
        <p:txBody>
          <a:bodyPr vert="eaVert"/>
          <a:lstStyle/>
          <a:p>
            <a:r>
              <a:rPr lang="en-GB"/>
              <a:t>Click to edit Master title style</a:t>
            </a:r>
            <a:endParaRPr lang="en-US" dirty="0"/>
          </a:p>
        </p:txBody>
      </p:sp>
      <p:sp>
        <p:nvSpPr>
          <p:cNvPr id="3" name="Vertical Text Placeholder 2"/>
          <p:cNvSpPr>
            <a:spLocks noGrp="1"/>
          </p:cNvSpPr>
          <p:nvPr>
            <p:ph type="body" orient="vert" idx="1"/>
          </p:nvPr>
        </p:nvSpPr>
        <p:spPr>
          <a:xfrm>
            <a:off x="1039456" y="569240"/>
            <a:ext cx="9591338" cy="9060817"/>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E2701A29-D3F8-E041-970A-5989E69128E0}" type="datetimeFigureOut">
              <a:rPr lang="en-US" smtClean="0"/>
              <a:t>4/19/2024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4207615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E2701A29-D3F8-E041-970A-5989E69128E0}" type="datetimeFigureOut">
              <a:rPr lang="en-US" smtClean="0"/>
              <a:t>4/19/2024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20184405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31582" y="2665532"/>
            <a:ext cx="13040439" cy="4447496"/>
          </a:xfrm>
        </p:spPr>
        <p:txBody>
          <a:bodyPr anchor="b"/>
          <a:lstStyle>
            <a:lvl1pPr>
              <a:defRPr sz="9354"/>
            </a:lvl1pPr>
          </a:lstStyle>
          <a:p>
            <a:r>
              <a:rPr lang="en-GB"/>
              <a:t>Click to edit Master title style</a:t>
            </a:r>
            <a:endParaRPr lang="en-US" dirty="0"/>
          </a:p>
        </p:txBody>
      </p:sp>
      <p:sp>
        <p:nvSpPr>
          <p:cNvPr id="3" name="Text Placeholder 2"/>
          <p:cNvSpPr>
            <a:spLocks noGrp="1"/>
          </p:cNvSpPr>
          <p:nvPr>
            <p:ph type="body" idx="1"/>
          </p:nvPr>
        </p:nvSpPr>
        <p:spPr>
          <a:xfrm>
            <a:off x="1031582" y="7155103"/>
            <a:ext cx="13040439" cy="2338833"/>
          </a:xfrm>
        </p:spPr>
        <p:txBody>
          <a:bodyPr/>
          <a:lstStyle>
            <a:lvl1pPr marL="0" indent="0">
              <a:buNone/>
              <a:defRPr sz="3742">
                <a:solidFill>
                  <a:schemeClr val="tx1"/>
                </a:solidFill>
              </a:defRPr>
            </a:lvl1pPr>
            <a:lvl2pPr marL="712775" indent="0">
              <a:buNone/>
              <a:defRPr sz="3118">
                <a:solidFill>
                  <a:schemeClr val="tx1">
                    <a:tint val="75000"/>
                  </a:schemeClr>
                </a:solidFill>
              </a:defRPr>
            </a:lvl2pPr>
            <a:lvl3pPr marL="1425550" indent="0">
              <a:buNone/>
              <a:defRPr sz="2806">
                <a:solidFill>
                  <a:schemeClr val="tx1">
                    <a:tint val="75000"/>
                  </a:schemeClr>
                </a:solidFill>
              </a:defRPr>
            </a:lvl3pPr>
            <a:lvl4pPr marL="2138324" indent="0">
              <a:buNone/>
              <a:defRPr sz="2494">
                <a:solidFill>
                  <a:schemeClr val="tx1">
                    <a:tint val="75000"/>
                  </a:schemeClr>
                </a:solidFill>
              </a:defRPr>
            </a:lvl4pPr>
            <a:lvl5pPr marL="2851099" indent="0">
              <a:buNone/>
              <a:defRPr sz="2494">
                <a:solidFill>
                  <a:schemeClr val="tx1">
                    <a:tint val="75000"/>
                  </a:schemeClr>
                </a:solidFill>
              </a:defRPr>
            </a:lvl5pPr>
            <a:lvl6pPr marL="3563874" indent="0">
              <a:buNone/>
              <a:defRPr sz="2494">
                <a:solidFill>
                  <a:schemeClr val="tx1">
                    <a:tint val="75000"/>
                  </a:schemeClr>
                </a:solidFill>
              </a:defRPr>
            </a:lvl6pPr>
            <a:lvl7pPr marL="4276649" indent="0">
              <a:buNone/>
              <a:defRPr sz="2494">
                <a:solidFill>
                  <a:schemeClr val="tx1">
                    <a:tint val="75000"/>
                  </a:schemeClr>
                </a:solidFill>
              </a:defRPr>
            </a:lvl7pPr>
            <a:lvl8pPr marL="4989424" indent="0">
              <a:buNone/>
              <a:defRPr sz="2494">
                <a:solidFill>
                  <a:schemeClr val="tx1">
                    <a:tint val="75000"/>
                  </a:schemeClr>
                </a:solidFill>
              </a:defRPr>
            </a:lvl8pPr>
            <a:lvl9pPr marL="5702198" indent="0">
              <a:buNone/>
              <a:defRPr sz="2494">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E2701A29-D3F8-E041-970A-5989E69128E0}" type="datetimeFigureOut">
              <a:rPr lang="en-US" smtClean="0"/>
              <a:t>4/19/2024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16512906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1039455" y="2846200"/>
            <a:ext cx="6425724" cy="6783857"/>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7654171" y="2846200"/>
            <a:ext cx="6425724" cy="6783857"/>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E2701A29-D3F8-E041-970A-5989E69128E0}" type="datetimeFigureOut">
              <a:rPr lang="en-US" smtClean="0"/>
              <a:t>4/19/2024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31530497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041425" y="569242"/>
            <a:ext cx="13040439" cy="2066590"/>
          </a:xfrm>
        </p:spPr>
        <p:txBody>
          <a:bodyPr/>
          <a:lstStyle/>
          <a:p>
            <a:r>
              <a:rPr lang="en-GB"/>
              <a:t>Click to edit Master title style</a:t>
            </a:r>
            <a:endParaRPr lang="en-US" dirty="0"/>
          </a:p>
        </p:txBody>
      </p:sp>
      <p:sp>
        <p:nvSpPr>
          <p:cNvPr id="3" name="Text Placeholder 2"/>
          <p:cNvSpPr>
            <a:spLocks noGrp="1"/>
          </p:cNvSpPr>
          <p:nvPr>
            <p:ph type="body" idx="1"/>
          </p:nvPr>
        </p:nvSpPr>
        <p:spPr>
          <a:xfrm>
            <a:off x="1041426" y="2620980"/>
            <a:ext cx="6396193" cy="1284502"/>
          </a:xfrm>
        </p:spPr>
        <p:txBody>
          <a:bodyPr anchor="b"/>
          <a:lstStyle>
            <a:lvl1pPr marL="0" indent="0">
              <a:buNone/>
              <a:defRPr sz="3742" b="1"/>
            </a:lvl1pPr>
            <a:lvl2pPr marL="712775" indent="0">
              <a:buNone/>
              <a:defRPr sz="3118" b="1"/>
            </a:lvl2pPr>
            <a:lvl3pPr marL="1425550" indent="0">
              <a:buNone/>
              <a:defRPr sz="2806" b="1"/>
            </a:lvl3pPr>
            <a:lvl4pPr marL="2138324" indent="0">
              <a:buNone/>
              <a:defRPr sz="2494" b="1"/>
            </a:lvl4pPr>
            <a:lvl5pPr marL="2851099" indent="0">
              <a:buNone/>
              <a:defRPr sz="2494" b="1"/>
            </a:lvl5pPr>
            <a:lvl6pPr marL="3563874" indent="0">
              <a:buNone/>
              <a:defRPr sz="2494" b="1"/>
            </a:lvl6pPr>
            <a:lvl7pPr marL="4276649" indent="0">
              <a:buNone/>
              <a:defRPr sz="2494" b="1"/>
            </a:lvl7pPr>
            <a:lvl8pPr marL="4989424" indent="0">
              <a:buNone/>
              <a:defRPr sz="2494" b="1"/>
            </a:lvl8pPr>
            <a:lvl9pPr marL="5702198" indent="0">
              <a:buNone/>
              <a:defRPr sz="2494" b="1"/>
            </a:lvl9pPr>
          </a:lstStyle>
          <a:p>
            <a:pPr lvl="0"/>
            <a:r>
              <a:rPr lang="en-GB"/>
              <a:t>Click to edit Master text styles</a:t>
            </a:r>
          </a:p>
        </p:txBody>
      </p:sp>
      <p:sp>
        <p:nvSpPr>
          <p:cNvPr id="4" name="Content Placeholder 3"/>
          <p:cNvSpPr>
            <a:spLocks noGrp="1"/>
          </p:cNvSpPr>
          <p:nvPr>
            <p:ph sz="half" idx="2"/>
          </p:nvPr>
        </p:nvSpPr>
        <p:spPr>
          <a:xfrm>
            <a:off x="1041426" y="3905482"/>
            <a:ext cx="6396193" cy="5744375"/>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7654172" y="2620980"/>
            <a:ext cx="6427693" cy="1284502"/>
          </a:xfrm>
        </p:spPr>
        <p:txBody>
          <a:bodyPr anchor="b"/>
          <a:lstStyle>
            <a:lvl1pPr marL="0" indent="0">
              <a:buNone/>
              <a:defRPr sz="3742" b="1"/>
            </a:lvl1pPr>
            <a:lvl2pPr marL="712775" indent="0">
              <a:buNone/>
              <a:defRPr sz="3118" b="1"/>
            </a:lvl2pPr>
            <a:lvl3pPr marL="1425550" indent="0">
              <a:buNone/>
              <a:defRPr sz="2806" b="1"/>
            </a:lvl3pPr>
            <a:lvl4pPr marL="2138324" indent="0">
              <a:buNone/>
              <a:defRPr sz="2494" b="1"/>
            </a:lvl4pPr>
            <a:lvl5pPr marL="2851099" indent="0">
              <a:buNone/>
              <a:defRPr sz="2494" b="1"/>
            </a:lvl5pPr>
            <a:lvl6pPr marL="3563874" indent="0">
              <a:buNone/>
              <a:defRPr sz="2494" b="1"/>
            </a:lvl6pPr>
            <a:lvl7pPr marL="4276649" indent="0">
              <a:buNone/>
              <a:defRPr sz="2494" b="1"/>
            </a:lvl7pPr>
            <a:lvl8pPr marL="4989424" indent="0">
              <a:buNone/>
              <a:defRPr sz="2494" b="1"/>
            </a:lvl8pPr>
            <a:lvl9pPr marL="5702198" indent="0">
              <a:buNone/>
              <a:defRPr sz="2494" b="1"/>
            </a:lvl9pPr>
          </a:lstStyle>
          <a:p>
            <a:pPr lvl="0"/>
            <a:r>
              <a:rPr lang="en-GB"/>
              <a:t>Click to edit Master text styles</a:t>
            </a:r>
          </a:p>
        </p:txBody>
      </p:sp>
      <p:sp>
        <p:nvSpPr>
          <p:cNvPr id="6" name="Content Placeholder 5"/>
          <p:cNvSpPr>
            <a:spLocks noGrp="1"/>
          </p:cNvSpPr>
          <p:nvPr>
            <p:ph sz="quarter" idx="4"/>
          </p:nvPr>
        </p:nvSpPr>
        <p:spPr>
          <a:xfrm>
            <a:off x="7654172" y="3905482"/>
            <a:ext cx="6427693" cy="5744375"/>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E2701A29-D3F8-E041-970A-5989E69128E0}" type="datetimeFigureOut">
              <a:rPr lang="en-US" smtClean="0"/>
              <a:t>4/19/2024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38585406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E2701A29-D3F8-E041-970A-5989E69128E0}" type="datetimeFigureOut">
              <a:rPr lang="en-US" smtClean="0"/>
              <a:t>4/19/2024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36425343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2701A29-D3F8-E041-970A-5989E69128E0}" type="datetimeFigureOut">
              <a:rPr lang="en-US" smtClean="0"/>
              <a:t>4/19/2024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32558754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41425" y="712788"/>
            <a:ext cx="4876384" cy="2494756"/>
          </a:xfrm>
        </p:spPr>
        <p:txBody>
          <a:bodyPr anchor="b"/>
          <a:lstStyle>
            <a:lvl1pPr>
              <a:defRPr sz="4989"/>
            </a:lvl1pPr>
          </a:lstStyle>
          <a:p>
            <a:r>
              <a:rPr lang="en-GB"/>
              <a:t>Click to edit Master title style</a:t>
            </a:r>
            <a:endParaRPr lang="en-US" dirty="0"/>
          </a:p>
        </p:txBody>
      </p:sp>
      <p:sp>
        <p:nvSpPr>
          <p:cNvPr id="3" name="Content Placeholder 2"/>
          <p:cNvSpPr>
            <a:spLocks noGrp="1"/>
          </p:cNvSpPr>
          <p:nvPr>
            <p:ph idx="1"/>
          </p:nvPr>
        </p:nvSpPr>
        <p:spPr>
          <a:xfrm>
            <a:off x="6427693" y="1539425"/>
            <a:ext cx="7654171" cy="7598117"/>
          </a:xfrm>
        </p:spPr>
        <p:txBody>
          <a:bodyPr/>
          <a:lstStyle>
            <a:lvl1pPr>
              <a:defRPr sz="4989"/>
            </a:lvl1pPr>
            <a:lvl2pPr>
              <a:defRPr sz="4365"/>
            </a:lvl2pPr>
            <a:lvl3pPr>
              <a:defRPr sz="3742"/>
            </a:lvl3pPr>
            <a:lvl4pPr>
              <a:defRPr sz="3118"/>
            </a:lvl4pPr>
            <a:lvl5pPr>
              <a:defRPr sz="3118"/>
            </a:lvl5pPr>
            <a:lvl6pPr>
              <a:defRPr sz="3118"/>
            </a:lvl6pPr>
            <a:lvl7pPr>
              <a:defRPr sz="3118"/>
            </a:lvl7pPr>
            <a:lvl8pPr>
              <a:defRPr sz="3118"/>
            </a:lvl8pPr>
            <a:lvl9pPr>
              <a:defRPr sz="3118"/>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1041425" y="3207544"/>
            <a:ext cx="4876384" cy="5942372"/>
          </a:xfrm>
        </p:spPr>
        <p:txBody>
          <a:bodyPr/>
          <a:lstStyle>
            <a:lvl1pPr marL="0" indent="0">
              <a:buNone/>
              <a:defRPr sz="2494"/>
            </a:lvl1pPr>
            <a:lvl2pPr marL="712775" indent="0">
              <a:buNone/>
              <a:defRPr sz="2183"/>
            </a:lvl2pPr>
            <a:lvl3pPr marL="1425550" indent="0">
              <a:buNone/>
              <a:defRPr sz="1871"/>
            </a:lvl3pPr>
            <a:lvl4pPr marL="2138324" indent="0">
              <a:buNone/>
              <a:defRPr sz="1559"/>
            </a:lvl4pPr>
            <a:lvl5pPr marL="2851099" indent="0">
              <a:buNone/>
              <a:defRPr sz="1559"/>
            </a:lvl5pPr>
            <a:lvl6pPr marL="3563874" indent="0">
              <a:buNone/>
              <a:defRPr sz="1559"/>
            </a:lvl6pPr>
            <a:lvl7pPr marL="4276649" indent="0">
              <a:buNone/>
              <a:defRPr sz="1559"/>
            </a:lvl7pPr>
            <a:lvl8pPr marL="4989424" indent="0">
              <a:buNone/>
              <a:defRPr sz="1559"/>
            </a:lvl8pPr>
            <a:lvl9pPr marL="5702198" indent="0">
              <a:buNone/>
              <a:defRPr sz="1559"/>
            </a:lvl9pPr>
          </a:lstStyle>
          <a:p>
            <a:pPr lvl="0"/>
            <a:r>
              <a:rPr lang="en-GB"/>
              <a:t>Click to edit Master text styles</a:t>
            </a:r>
          </a:p>
        </p:txBody>
      </p:sp>
      <p:sp>
        <p:nvSpPr>
          <p:cNvPr id="5" name="Date Placeholder 4"/>
          <p:cNvSpPr>
            <a:spLocks noGrp="1"/>
          </p:cNvSpPr>
          <p:nvPr>
            <p:ph type="dt" sz="half" idx="10"/>
          </p:nvPr>
        </p:nvSpPr>
        <p:spPr/>
        <p:txBody>
          <a:bodyPr/>
          <a:lstStyle/>
          <a:p>
            <a:fld id="{E2701A29-D3F8-E041-970A-5989E69128E0}" type="datetimeFigureOut">
              <a:rPr lang="en-US" smtClean="0"/>
              <a:t>4/19/2024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18742244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41425" y="712788"/>
            <a:ext cx="4876384" cy="2494756"/>
          </a:xfrm>
        </p:spPr>
        <p:txBody>
          <a:bodyPr anchor="b"/>
          <a:lstStyle>
            <a:lvl1pPr>
              <a:defRPr sz="4989"/>
            </a:lvl1pPr>
          </a:lstStyle>
          <a:p>
            <a:r>
              <a:rPr lang="en-GB"/>
              <a:t>Click to edit Master title style</a:t>
            </a:r>
            <a:endParaRPr lang="en-US" dirty="0"/>
          </a:p>
        </p:txBody>
      </p:sp>
      <p:sp>
        <p:nvSpPr>
          <p:cNvPr id="3" name="Picture Placeholder 2"/>
          <p:cNvSpPr>
            <a:spLocks noGrp="1" noChangeAspect="1"/>
          </p:cNvSpPr>
          <p:nvPr>
            <p:ph type="pic" idx="1"/>
          </p:nvPr>
        </p:nvSpPr>
        <p:spPr>
          <a:xfrm>
            <a:off x="6427693" y="1539425"/>
            <a:ext cx="7654171" cy="7598117"/>
          </a:xfrm>
        </p:spPr>
        <p:txBody>
          <a:bodyPr anchor="t"/>
          <a:lstStyle>
            <a:lvl1pPr marL="0" indent="0">
              <a:buNone/>
              <a:defRPr sz="4989"/>
            </a:lvl1pPr>
            <a:lvl2pPr marL="712775" indent="0">
              <a:buNone/>
              <a:defRPr sz="4365"/>
            </a:lvl2pPr>
            <a:lvl3pPr marL="1425550" indent="0">
              <a:buNone/>
              <a:defRPr sz="3742"/>
            </a:lvl3pPr>
            <a:lvl4pPr marL="2138324" indent="0">
              <a:buNone/>
              <a:defRPr sz="3118"/>
            </a:lvl4pPr>
            <a:lvl5pPr marL="2851099" indent="0">
              <a:buNone/>
              <a:defRPr sz="3118"/>
            </a:lvl5pPr>
            <a:lvl6pPr marL="3563874" indent="0">
              <a:buNone/>
              <a:defRPr sz="3118"/>
            </a:lvl6pPr>
            <a:lvl7pPr marL="4276649" indent="0">
              <a:buNone/>
              <a:defRPr sz="3118"/>
            </a:lvl7pPr>
            <a:lvl8pPr marL="4989424" indent="0">
              <a:buNone/>
              <a:defRPr sz="3118"/>
            </a:lvl8pPr>
            <a:lvl9pPr marL="5702198" indent="0">
              <a:buNone/>
              <a:defRPr sz="3118"/>
            </a:lvl9pPr>
          </a:lstStyle>
          <a:p>
            <a:r>
              <a:rPr lang="en-GB"/>
              <a:t>Click icon to add picture</a:t>
            </a:r>
            <a:endParaRPr lang="en-US" dirty="0"/>
          </a:p>
        </p:txBody>
      </p:sp>
      <p:sp>
        <p:nvSpPr>
          <p:cNvPr id="4" name="Text Placeholder 3"/>
          <p:cNvSpPr>
            <a:spLocks noGrp="1"/>
          </p:cNvSpPr>
          <p:nvPr>
            <p:ph type="body" sz="half" idx="2"/>
          </p:nvPr>
        </p:nvSpPr>
        <p:spPr>
          <a:xfrm>
            <a:off x="1041425" y="3207544"/>
            <a:ext cx="4876384" cy="5942372"/>
          </a:xfrm>
        </p:spPr>
        <p:txBody>
          <a:bodyPr/>
          <a:lstStyle>
            <a:lvl1pPr marL="0" indent="0">
              <a:buNone/>
              <a:defRPr sz="2494"/>
            </a:lvl1pPr>
            <a:lvl2pPr marL="712775" indent="0">
              <a:buNone/>
              <a:defRPr sz="2183"/>
            </a:lvl2pPr>
            <a:lvl3pPr marL="1425550" indent="0">
              <a:buNone/>
              <a:defRPr sz="1871"/>
            </a:lvl3pPr>
            <a:lvl4pPr marL="2138324" indent="0">
              <a:buNone/>
              <a:defRPr sz="1559"/>
            </a:lvl4pPr>
            <a:lvl5pPr marL="2851099" indent="0">
              <a:buNone/>
              <a:defRPr sz="1559"/>
            </a:lvl5pPr>
            <a:lvl6pPr marL="3563874" indent="0">
              <a:buNone/>
              <a:defRPr sz="1559"/>
            </a:lvl6pPr>
            <a:lvl7pPr marL="4276649" indent="0">
              <a:buNone/>
              <a:defRPr sz="1559"/>
            </a:lvl7pPr>
            <a:lvl8pPr marL="4989424" indent="0">
              <a:buNone/>
              <a:defRPr sz="1559"/>
            </a:lvl8pPr>
            <a:lvl9pPr marL="5702198" indent="0">
              <a:buNone/>
              <a:defRPr sz="1559"/>
            </a:lvl9pPr>
          </a:lstStyle>
          <a:p>
            <a:pPr lvl="0"/>
            <a:r>
              <a:rPr lang="en-GB"/>
              <a:t>Click to edit Master text styles</a:t>
            </a:r>
          </a:p>
        </p:txBody>
      </p:sp>
      <p:sp>
        <p:nvSpPr>
          <p:cNvPr id="5" name="Date Placeholder 4"/>
          <p:cNvSpPr>
            <a:spLocks noGrp="1"/>
          </p:cNvSpPr>
          <p:nvPr>
            <p:ph type="dt" sz="half" idx="10"/>
          </p:nvPr>
        </p:nvSpPr>
        <p:spPr/>
        <p:txBody>
          <a:bodyPr/>
          <a:lstStyle/>
          <a:p>
            <a:fld id="{E2701A29-D3F8-E041-970A-5989E69128E0}" type="datetimeFigureOut">
              <a:rPr lang="en-US" smtClean="0"/>
              <a:t>4/19/2024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9221728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39456" y="569242"/>
            <a:ext cx="13040439" cy="2066590"/>
          </a:xfrm>
          <a:prstGeom prst="rect">
            <a:avLst/>
          </a:prstGeom>
        </p:spPr>
        <p:txBody>
          <a:bodyPr vert="horz" lIns="91440" tIns="45720" rIns="91440" bIns="45720" rtlCol="0" anchor="ctr">
            <a:normAutofit/>
          </a:bodyPr>
          <a:lstStyle/>
          <a:p>
            <a:r>
              <a:rPr lang="en-GB"/>
              <a:t>Click to edit Master title style</a:t>
            </a:r>
            <a:endParaRPr lang="en-US" dirty="0"/>
          </a:p>
        </p:txBody>
      </p:sp>
      <p:sp>
        <p:nvSpPr>
          <p:cNvPr id="3" name="Text Placeholder 2"/>
          <p:cNvSpPr>
            <a:spLocks noGrp="1"/>
          </p:cNvSpPr>
          <p:nvPr>
            <p:ph type="body" idx="1"/>
          </p:nvPr>
        </p:nvSpPr>
        <p:spPr>
          <a:xfrm>
            <a:off x="1039456" y="2846200"/>
            <a:ext cx="13040439" cy="6783857"/>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1039455" y="9909729"/>
            <a:ext cx="3401854" cy="569240"/>
          </a:xfrm>
          <a:prstGeom prst="rect">
            <a:avLst/>
          </a:prstGeom>
        </p:spPr>
        <p:txBody>
          <a:bodyPr vert="horz" lIns="91440" tIns="45720" rIns="91440" bIns="45720" rtlCol="0" anchor="ctr"/>
          <a:lstStyle>
            <a:lvl1pPr algn="l">
              <a:defRPr sz="1871">
                <a:solidFill>
                  <a:schemeClr val="tx1">
                    <a:tint val="75000"/>
                  </a:schemeClr>
                </a:solidFill>
              </a:defRPr>
            </a:lvl1pPr>
          </a:lstStyle>
          <a:p>
            <a:fld id="{E2701A29-D3F8-E041-970A-5989E69128E0}" type="datetimeFigureOut">
              <a:rPr lang="en-US" smtClean="0"/>
              <a:t>4/19/2024</a:t>
            </a:fld>
            <a:endParaRPr lang="en-US"/>
          </a:p>
        </p:txBody>
      </p:sp>
      <p:sp>
        <p:nvSpPr>
          <p:cNvPr id="5" name="Footer Placeholder 4"/>
          <p:cNvSpPr>
            <a:spLocks noGrp="1"/>
          </p:cNvSpPr>
          <p:nvPr>
            <p:ph type="ftr" sz="quarter" idx="3"/>
          </p:nvPr>
        </p:nvSpPr>
        <p:spPr>
          <a:xfrm>
            <a:off x="5008285" y="9909729"/>
            <a:ext cx="5102781" cy="569240"/>
          </a:xfrm>
          <a:prstGeom prst="rect">
            <a:avLst/>
          </a:prstGeom>
        </p:spPr>
        <p:txBody>
          <a:bodyPr vert="horz" lIns="91440" tIns="45720" rIns="91440" bIns="45720" rtlCol="0" anchor="ctr"/>
          <a:lstStyle>
            <a:lvl1pPr algn="ctr">
              <a:defRPr sz="1871">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678041" y="9909729"/>
            <a:ext cx="3401854" cy="569240"/>
          </a:xfrm>
          <a:prstGeom prst="rect">
            <a:avLst/>
          </a:prstGeom>
        </p:spPr>
        <p:txBody>
          <a:bodyPr vert="horz" lIns="91440" tIns="45720" rIns="91440" bIns="45720" rtlCol="0" anchor="ctr"/>
          <a:lstStyle>
            <a:lvl1pPr algn="r">
              <a:defRPr sz="1871">
                <a:solidFill>
                  <a:schemeClr val="tx1">
                    <a:tint val="75000"/>
                  </a:schemeClr>
                </a:solidFill>
              </a:defRPr>
            </a:lvl1pPr>
          </a:lstStyle>
          <a:p>
            <a:fld id="{BA630AFC-AC19-1346-832F-CC2FF9CB1B69}" type="slidenum">
              <a:rPr lang="en-US" smtClean="0"/>
              <a:t>‹#›</a:t>
            </a:fld>
            <a:endParaRPr lang="en-US"/>
          </a:p>
        </p:txBody>
      </p:sp>
    </p:spTree>
    <p:extLst>
      <p:ext uri="{BB962C8B-B14F-4D97-AF65-F5344CB8AC3E}">
        <p14:creationId xmlns:p14="http://schemas.microsoft.com/office/powerpoint/2010/main" val="102800047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1425550" rtl="0" eaLnBrk="1" latinLnBrk="0" hangingPunct="1">
        <a:lnSpc>
          <a:spcPct val="90000"/>
        </a:lnSpc>
        <a:spcBef>
          <a:spcPct val="0"/>
        </a:spcBef>
        <a:buNone/>
        <a:defRPr sz="6860" kern="1200">
          <a:solidFill>
            <a:schemeClr val="tx1"/>
          </a:solidFill>
          <a:latin typeface="+mj-lt"/>
          <a:ea typeface="+mj-ea"/>
          <a:cs typeface="+mj-cs"/>
        </a:defRPr>
      </a:lvl1pPr>
    </p:titleStyle>
    <p:bodyStyle>
      <a:lvl1pPr marL="356387" indent="-356387" algn="l" defTabSz="1425550" rtl="0" eaLnBrk="1" latinLnBrk="0" hangingPunct="1">
        <a:lnSpc>
          <a:spcPct val="90000"/>
        </a:lnSpc>
        <a:spcBef>
          <a:spcPts val="1559"/>
        </a:spcBef>
        <a:buFont typeface="Arial" panose="020B0604020202020204" pitchFamily="34" charset="0"/>
        <a:buChar char="•"/>
        <a:defRPr sz="4365" kern="1200">
          <a:solidFill>
            <a:schemeClr val="tx1"/>
          </a:solidFill>
          <a:latin typeface="+mn-lt"/>
          <a:ea typeface="+mn-ea"/>
          <a:cs typeface="+mn-cs"/>
        </a:defRPr>
      </a:lvl1pPr>
      <a:lvl2pPr marL="1069162" indent="-356387" algn="l" defTabSz="1425550" rtl="0" eaLnBrk="1" latinLnBrk="0" hangingPunct="1">
        <a:lnSpc>
          <a:spcPct val="90000"/>
        </a:lnSpc>
        <a:spcBef>
          <a:spcPts val="780"/>
        </a:spcBef>
        <a:buFont typeface="Arial" panose="020B0604020202020204" pitchFamily="34" charset="0"/>
        <a:buChar char="•"/>
        <a:defRPr sz="3742" kern="1200">
          <a:solidFill>
            <a:schemeClr val="tx1"/>
          </a:solidFill>
          <a:latin typeface="+mn-lt"/>
          <a:ea typeface="+mn-ea"/>
          <a:cs typeface="+mn-cs"/>
        </a:defRPr>
      </a:lvl2pPr>
      <a:lvl3pPr marL="1781937" indent="-356387" algn="l" defTabSz="1425550" rtl="0" eaLnBrk="1" latinLnBrk="0" hangingPunct="1">
        <a:lnSpc>
          <a:spcPct val="90000"/>
        </a:lnSpc>
        <a:spcBef>
          <a:spcPts val="780"/>
        </a:spcBef>
        <a:buFont typeface="Arial" panose="020B0604020202020204" pitchFamily="34" charset="0"/>
        <a:buChar char="•"/>
        <a:defRPr sz="3118" kern="1200">
          <a:solidFill>
            <a:schemeClr val="tx1"/>
          </a:solidFill>
          <a:latin typeface="+mn-lt"/>
          <a:ea typeface="+mn-ea"/>
          <a:cs typeface="+mn-cs"/>
        </a:defRPr>
      </a:lvl3pPr>
      <a:lvl4pPr marL="2494712"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4pPr>
      <a:lvl5pPr marL="3207487"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5pPr>
      <a:lvl6pPr marL="392026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6pPr>
      <a:lvl7pPr marL="463303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7pPr>
      <a:lvl8pPr marL="534581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8pPr>
      <a:lvl9pPr marL="605858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9pPr>
    </p:bodyStyle>
    <p:otherStyle>
      <a:defPPr>
        <a:defRPr lang="en-US"/>
      </a:defPPr>
      <a:lvl1pPr marL="0" algn="l" defTabSz="1425550" rtl="0" eaLnBrk="1" latinLnBrk="0" hangingPunct="1">
        <a:defRPr sz="2806" kern="1200">
          <a:solidFill>
            <a:schemeClr val="tx1"/>
          </a:solidFill>
          <a:latin typeface="+mn-lt"/>
          <a:ea typeface="+mn-ea"/>
          <a:cs typeface="+mn-cs"/>
        </a:defRPr>
      </a:lvl1pPr>
      <a:lvl2pPr marL="712775" algn="l" defTabSz="1425550" rtl="0" eaLnBrk="1" latinLnBrk="0" hangingPunct="1">
        <a:defRPr sz="2806" kern="1200">
          <a:solidFill>
            <a:schemeClr val="tx1"/>
          </a:solidFill>
          <a:latin typeface="+mn-lt"/>
          <a:ea typeface="+mn-ea"/>
          <a:cs typeface="+mn-cs"/>
        </a:defRPr>
      </a:lvl2pPr>
      <a:lvl3pPr marL="1425550" algn="l" defTabSz="1425550" rtl="0" eaLnBrk="1" latinLnBrk="0" hangingPunct="1">
        <a:defRPr sz="2806" kern="1200">
          <a:solidFill>
            <a:schemeClr val="tx1"/>
          </a:solidFill>
          <a:latin typeface="+mn-lt"/>
          <a:ea typeface="+mn-ea"/>
          <a:cs typeface="+mn-cs"/>
        </a:defRPr>
      </a:lvl3pPr>
      <a:lvl4pPr marL="2138324" algn="l" defTabSz="1425550" rtl="0" eaLnBrk="1" latinLnBrk="0" hangingPunct="1">
        <a:defRPr sz="2806" kern="1200">
          <a:solidFill>
            <a:schemeClr val="tx1"/>
          </a:solidFill>
          <a:latin typeface="+mn-lt"/>
          <a:ea typeface="+mn-ea"/>
          <a:cs typeface="+mn-cs"/>
        </a:defRPr>
      </a:lvl4pPr>
      <a:lvl5pPr marL="2851099" algn="l" defTabSz="1425550" rtl="0" eaLnBrk="1" latinLnBrk="0" hangingPunct="1">
        <a:defRPr sz="2806" kern="1200">
          <a:solidFill>
            <a:schemeClr val="tx1"/>
          </a:solidFill>
          <a:latin typeface="+mn-lt"/>
          <a:ea typeface="+mn-ea"/>
          <a:cs typeface="+mn-cs"/>
        </a:defRPr>
      </a:lvl5pPr>
      <a:lvl6pPr marL="3563874" algn="l" defTabSz="1425550" rtl="0" eaLnBrk="1" latinLnBrk="0" hangingPunct="1">
        <a:defRPr sz="2806" kern="1200">
          <a:solidFill>
            <a:schemeClr val="tx1"/>
          </a:solidFill>
          <a:latin typeface="+mn-lt"/>
          <a:ea typeface="+mn-ea"/>
          <a:cs typeface="+mn-cs"/>
        </a:defRPr>
      </a:lvl6pPr>
      <a:lvl7pPr marL="4276649" algn="l" defTabSz="1425550" rtl="0" eaLnBrk="1" latinLnBrk="0" hangingPunct="1">
        <a:defRPr sz="2806" kern="1200">
          <a:solidFill>
            <a:schemeClr val="tx1"/>
          </a:solidFill>
          <a:latin typeface="+mn-lt"/>
          <a:ea typeface="+mn-ea"/>
          <a:cs typeface="+mn-cs"/>
        </a:defRPr>
      </a:lvl7pPr>
      <a:lvl8pPr marL="4989424" algn="l" defTabSz="1425550" rtl="0" eaLnBrk="1" latinLnBrk="0" hangingPunct="1">
        <a:defRPr sz="2806" kern="1200">
          <a:solidFill>
            <a:schemeClr val="tx1"/>
          </a:solidFill>
          <a:latin typeface="+mn-lt"/>
          <a:ea typeface="+mn-ea"/>
          <a:cs typeface="+mn-cs"/>
        </a:defRPr>
      </a:lvl8pPr>
      <a:lvl9pPr marL="5702198" algn="l" defTabSz="1425550" rtl="0" eaLnBrk="1" latinLnBrk="0" hangingPunct="1">
        <a:defRPr sz="2806"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image" Target="../media/image2.png"/><Relationship Id="rId7" Type="http://schemas.openxmlformats.org/officeDocument/2006/relationships/image" Target="../media/image6.jpeg"/><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image" Target="../media/image5.jpeg"/><Relationship Id="rId11" Type="http://schemas.openxmlformats.org/officeDocument/2006/relationships/image" Target="../media/image10.jpeg"/><Relationship Id="rId5" Type="http://schemas.openxmlformats.org/officeDocument/2006/relationships/image" Target="../media/image4.jpeg"/><Relationship Id="rId10" Type="http://schemas.openxmlformats.org/officeDocument/2006/relationships/image" Target="../media/image9.jpeg"/><Relationship Id="rId4" Type="http://schemas.openxmlformats.org/officeDocument/2006/relationships/image" Target="../media/image3.jpeg"/><Relationship Id="rId9" Type="http://schemas.openxmlformats.org/officeDocument/2006/relationships/image" Target="../media/image8.jpeg"/></Relationships>
</file>

<file path=ppt/slides/_rels/slide2.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Picture 15" descr="Shape, rectangle&#10;&#10;Description automatically generated">
            <a:extLst>
              <a:ext uri="{FF2B5EF4-FFF2-40B4-BE49-F238E27FC236}">
                <a16:creationId xmlns:a16="http://schemas.microsoft.com/office/drawing/2014/main" id="{4B1E7273-DB54-78AB-B7F4-503D942EA53B}"/>
              </a:ext>
            </a:extLst>
          </p:cNvPr>
          <p:cNvPicPr>
            <a:picLocks noChangeAspect="1"/>
          </p:cNvPicPr>
          <p:nvPr/>
        </p:nvPicPr>
        <p:blipFill>
          <a:blip r:embed="rId2">
            <a:alphaModFix/>
          </a:blip>
          <a:stretch>
            <a:fillRect/>
          </a:stretch>
        </p:blipFill>
        <p:spPr>
          <a:xfrm>
            <a:off x="7751591" y="417122"/>
            <a:ext cx="7176652" cy="8748922"/>
          </a:xfrm>
          <a:prstGeom prst="rect">
            <a:avLst/>
          </a:prstGeom>
        </p:spPr>
      </p:pic>
      <p:sp>
        <p:nvSpPr>
          <p:cNvPr id="17" name="Text Box 23">
            <a:extLst>
              <a:ext uri="{FF2B5EF4-FFF2-40B4-BE49-F238E27FC236}">
                <a16:creationId xmlns:a16="http://schemas.microsoft.com/office/drawing/2014/main" id="{1E14AAD1-56FE-6AFF-ED06-45802F91C36B}"/>
              </a:ext>
            </a:extLst>
          </p:cNvPr>
          <p:cNvSpPr txBox="1">
            <a:spLocks noChangeArrowheads="1"/>
          </p:cNvSpPr>
          <p:nvPr/>
        </p:nvSpPr>
        <p:spPr bwMode="auto">
          <a:xfrm>
            <a:off x="8230915" y="7098392"/>
            <a:ext cx="6120130" cy="2176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gn="ctr">
              <a:lnSpc>
                <a:spcPct val="127000"/>
              </a:lnSpc>
            </a:pPr>
            <a:r>
              <a:rPr lang="en-GB" sz="1400" b="1" dirty="0">
                <a:solidFill>
                  <a:srgbClr val="0070C0"/>
                </a:solidFill>
                <a:latin typeface="Helvetica" panose="020B0604020202020204" pitchFamily="34" charset="0"/>
                <a:cs typeface="Helvetica" panose="020B0604020202020204" pitchFamily="34" charset="0"/>
              </a:rPr>
              <a:t>A Well Presented Semi Detached House Enjoying A Convenient Cul-De-Sac Location</a:t>
            </a:r>
          </a:p>
          <a:p>
            <a:pPr algn="ctr">
              <a:lnSpc>
                <a:spcPct val="127000"/>
              </a:lnSpc>
            </a:pPr>
            <a:endParaRPr lang="en-GB" sz="1250" b="1" dirty="0">
              <a:solidFill>
                <a:srgbClr val="0070C0"/>
              </a:solidFill>
              <a:latin typeface="Helvetica" panose="020B0604020202020204" pitchFamily="34" charset="0"/>
              <a:cs typeface="Helvetica" panose="020B0604020202020204" pitchFamily="34" charset="0"/>
            </a:endParaRPr>
          </a:p>
          <a:p>
            <a:pPr algn="ctr">
              <a:lnSpc>
                <a:spcPct val="127000"/>
              </a:lnSpc>
            </a:pPr>
            <a:r>
              <a:rPr lang="en-GB" sz="1200" dirty="0">
                <a:solidFill>
                  <a:srgbClr val="000000"/>
                </a:solidFill>
                <a:effectLst/>
                <a:latin typeface="Helvetica" panose="020B0604020202020204" pitchFamily="34" charset="0"/>
                <a:ea typeface="Times New Roman" panose="02020603050405020304" pitchFamily="18" charset="0"/>
                <a:cs typeface="HelveticaNeueLT-Roman"/>
              </a:rPr>
              <a:t>Lounge &amp; Dining Area • Modern Kitchen • Three Bedrooms • </a:t>
            </a:r>
            <a:endParaRPr lang="en-GB" sz="1200" dirty="0">
              <a:effectLst/>
              <a:latin typeface="Times New Roman" panose="02020603050405020304" pitchFamily="18" charset="0"/>
              <a:ea typeface="Times New Roman" panose="02020603050405020304" pitchFamily="18" charset="0"/>
            </a:endParaRPr>
          </a:p>
          <a:p>
            <a:pPr algn="ctr">
              <a:lnSpc>
                <a:spcPct val="127000"/>
              </a:lnSpc>
            </a:pPr>
            <a:r>
              <a:rPr lang="en-GB" sz="1200" dirty="0">
                <a:solidFill>
                  <a:srgbClr val="000000"/>
                </a:solidFill>
                <a:effectLst/>
                <a:latin typeface="Helvetica" panose="020B0604020202020204" pitchFamily="34" charset="0"/>
                <a:ea typeface="Times New Roman" panose="02020603050405020304" pitchFamily="18" charset="0"/>
                <a:cs typeface="HelveticaNeueLT-Roman"/>
              </a:rPr>
              <a:t>Modern Bathroom/WC • Gas Central Heating • </a:t>
            </a:r>
            <a:endParaRPr lang="en-GB" sz="1200" dirty="0">
              <a:effectLst/>
              <a:latin typeface="Times New Roman" panose="02020603050405020304" pitchFamily="18" charset="0"/>
              <a:ea typeface="Times New Roman" panose="02020603050405020304" pitchFamily="18" charset="0"/>
            </a:endParaRPr>
          </a:p>
          <a:p>
            <a:pPr algn="ctr">
              <a:lnSpc>
                <a:spcPct val="127000"/>
              </a:lnSpc>
            </a:pPr>
            <a:r>
              <a:rPr lang="en-GB" sz="1200" dirty="0">
                <a:solidFill>
                  <a:srgbClr val="000000"/>
                </a:solidFill>
                <a:effectLst/>
                <a:latin typeface="Helvetica" panose="020B0604020202020204" pitchFamily="34" charset="0"/>
                <a:ea typeface="Times New Roman" panose="02020603050405020304" pitchFamily="18" charset="0"/>
                <a:cs typeface="HelveticaNeueLT-Roman"/>
              </a:rPr>
              <a:t>Double Glazed Windows • Enclosed Rear Garden • Driveway &amp; Garage •</a:t>
            </a:r>
          </a:p>
          <a:p>
            <a:pPr algn="ctr">
              <a:lnSpc>
                <a:spcPct val="127000"/>
              </a:lnSpc>
            </a:pPr>
            <a:r>
              <a:rPr lang="en-GB" sz="1200" dirty="0">
                <a:solidFill>
                  <a:srgbClr val="000000"/>
                </a:solidFill>
                <a:effectLst/>
                <a:latin typeface="Helvetica" panose="020B0604020202020204" pitchFamily="34" charset="0"/>
                <a:ea typeface="Times New Roman" panose="02020603050405020304" pitchFamily="18" charset="0"/>
                <a:cs typeface="HelveticaNeueLT-Roman"/>
              </a:rPr>
              <a:t> Super Family Home • </a:t>
            </a:r>
            <a:endParaRPr lang="en-GB" sz="1200" dirty="0">
              <a:effectLst/>
              <a:latin typeface="Times New Roman" panose="02020603050405020304" pitchFamily="18" charset="0"/>
              <a:ea typeface="Times New Roman" panose="02020603050405020304" pitchFamily="18" charset="0"/>
            </a:endParaRPr>
          </a:p>
        </p:txBody>
      </p:sp>
      <p:sp>
        <p:nvSpPr>
          <p:cNvPr id="20" name="Text Box 24">
            <a:extLst>
              <a:ext uri="{FF2B5EF4-FFF2-40B4-BE49-F238E27FC236}">
                <a16:creationId xmlns:a16="http://schemas.microsoft.com/office/drawing/2014/main" id="{091C62D5-6A48-5D3C-30F0-C9E302EBA621}"/>
              </a:ext>
            </a:extLst>
          </p:cNvPr>
          <p:cNvSpPr txBox="1">
            <a:spLocks noChangeArrowheads="1"/>
          </p:cNvSpPr>
          <p:nvPr/>
        </p:nvSpPr>
        <p:spPr bwMode="auto">
          <a:xfrm>
            <a:off x="12530667" y="1723455"/>
            <a:ext cx="2397575" cy="8640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nSpc>
                <a:spcPct val="120000"/>
              </a:lnSpc>
              <a:tabLst>
                <a:tab pos="685800" algn="l"/>
              </a:tabLst>
            </a:pPr>
            <a:r>
              <a:rPr lang="en-GB" sz="1400" dirty="0">
                <a:solidFill>
                  <a:srgbClr val="0057A8"/>
                </a:solidFill>
                <a:effectLst/>
                <a:latin typeface="HelveticaNeueLT-Roman"/>
                <a:ea typeface="Times New Roman" panose="02020603050405020304" pitchFamily="18" charset="0"/>
                <a:cs typeface="HelveticaNeueLT-Roman"/>
              </a:rPr>
              <a:t>GUIDE PRICE</a:t>
            </a:r>
          </a:p>
          <a:p>
            <a:pPr>
              <a:lnSpc>
                <a:spcPct val="120000"/>
              </a:lnSpc>
              <a:tabLst>
                <a:tab pos="685800" algn="l"/>
              </a:tabLst>
            </a:pPr>
            <a:r>
              <a:rPr lang="en-GB" sz="1400" dirty="0">
                <a:solidFill>
                  <a:srgbClr val="0048FF"/>
                </a:solidFill>
                <a:effectLst/>
                <a:latin typeface="HelveticaNeueLT-Roman"/>
                <a:ea typeface="Times New Roman" panose="02020603050405020304" pitchFamily="18" charset="0"/>
                <a:cs typeface="HelveticaNeueLT-Roman"/>
              </a:rPr>
              <a:t> </a:t>
            </a:r>
            <a:r>
              <a:rPr lang="en-GB" dirty="0">
                <a:solidFill>
                  <a:srgbClr val="000000"/>
                </a:solidFill>
                <a:latin typeface="Helvetica" panose="020B0604020202020204" pitchFamily="34" charset="0"/>
                <a:ea typeface="Times New Roman" panose="02020603050405020304" pitchFamily="18" charset="0"/>
                <a:cs typeface="Helvetica" panose="020B0604020202020204" pitchFamily="34" charset="0"/>
              </a:rPr>
              <a:t>£310,000</a:t>
            </a:r>
          </a:p>
          <a:p>
            <a:pPr>
              <a:lnSpc>
                <a:spcPct val="120000"/>
              </a:lnSpc>
              <a:tabLst>
                <a:tab pos="685800" algn="l"/>
              </a:tabLst>
            </a:pPr>
            <a:r>
              <a:rPr lang="en-GB" sz="1400" dirty="0">
                <a:solidFill>
                  <a:srgbClr val="0057A8"/>
                </a:solidFill>
                <a:effectLst/>
                <a:latin typeface="HelveticaNeueLT-Roman"/>
                <a:ea typeface="Times New Roman" panose="02020603050405020304" pitchFamily="18" charset="0"/>
                <a:cs typeface="HelveticaNeueLT-Roman"/>
              </a:rPr>
              <a:t>TENURE </a:t>
            </a:r>
            <a:r>
              <a:rPr lang="en-GB" sz="1400" dirty="0">
                <a:solidFill>
                  <a:srgbClr val="0048FF"/>
                </a:solidFill>
                <a:effectLst/>
                <a:latin typeface="HelveticaNeueLT-Roman"/>
                <a:ea typeface="Times New Roman" panose="02020603050405020304" pitchFamily="18" charset="0"/>
                <a:cs typeface="HelveticaNeueLT-Roman"/>
              </a:rPr>
              <a:t>	</a:t>
            </a:r>
            <a:r>
              <a:rPr lang="en-GB" sz="1400" dirty="0">
                <a:effectLst/>
                <a:latin typeface="HelveticaNeueLT-Roman"/>
                <a:ea typeface="Times New Roman" panose="02020603050405020304" pitchFamily="18" charset="0"/>
                <a:cs typeface="HelveticaNeueLT-Roman"/>
              </a:rPr>
              <a:t>Freehold</a:t>
            </a:r>
            <a:endParaRPr lang="en-GB" sz="1400" dirty="0">
              <a:effectLst/>
              <a:latin typeface="Times New Roman" panose="02020603050405020304" pitchFamily="18" charset="0"/>
              <a:ea typeface="Times New Roman" panose="02020603050405020304" pitchFamily="18" charset="0"/>
            </a:endParaRPr>
          </a:p>
          <a:p>
            <a:r>
              <a:rPr lang="en-GB" sz="1200" dirty="0">
                <a:effectLst/>
                <a:latin typeface="Times New Roman" panose="02020603050405020304" pitchFamily="18" charset="0"/>
                <a:ea typeface="Times New Roman" panose="02020603050405020304" pitchFamily="18" charset="0"/>
              </a:rPr>
              <a:t> </a:t>
            </a:r>
          </a:p>
        </p:txBody>
      </p:sp>
      <p:sp>
        <p:nvSpPr>
          <p:cNvPr id="21" name="Text Box 26">
            <a:extLst>
              <a:ext uri="{FF2B5EF4-FFF2-40B4-BE49-F238E27FC236}">
                <a16:creationId xmlns:a16="http://schemas.microsoft.com/office/drawing/2014/main" id="{6EF9207B-DFE2-5C64-D8E8-504DA677FC37}"/>
              </a:ext>
            </a:extLst>
          </p:cNvPr>
          <p:cNvSpPr txBox="1">
            <a:spLocks noChangeArrowheads="1"/>
          </p:cNvSpPr>
          <p:nvPr/>
        </p:nvSpPr>
        <p:spPr bwMode="auto">
          <a:xfrm>
            <a:off x="8230915" y="1804912"/>
            <a:ext cx="4063365" cy="6629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r>
              <a:rPr lang="en-GB" sz="1800" dirty="0">
                <a:solidFill>
                  <a:srgbClr val="FFFFFF"/>
                </a:solidFill>
                <a:effectLst/>
                <a:latin typeface="HelveticaNeueLT-Medium"/>
                <a:ea typeface="Times New Roman" panose="02020603050405020304" pitchFamily="18" charset="0"/>
              </a:rPr>
              <a:t>9 Norman Close, Exmouth, EX8 4JY</a:t>
            </a:r>
            <a:endParaRPr lang="en-GB" sz="1800" dirty="0">
              <a:effectLst/>
              <a:latin typeface="Times New Roman" panose="02020603050405020304" pitchFamily="18" charset="0"/>
              <a:ea typeface="Times New Roman" panose="02020603050405020304" pitchFamily="18" charset="0"/>
            </a:endParaRPr>
          </a:p>
        </p:txBody>
      </p:sp>
      <p:sp>
        <p:nvSpPr>
          <p:cNvPr id="22" name="Text Box 19">
            <a:extLst>
              <a:ext uri="{FF2B5EF4-FFF2-40B4-BE49-F238E27FC236}">
                <a16:creationId xmlns:a16="http://schemas.microsoft.com/office/drawing/2014/main" id="{B5E09519-8895-6BE0-CC84-333AE5155FA9}"/>
              </a:ext>
            </a:extLst>
          </p:cNvPr>
          <p:cNvSpPr txBox="1">
            <a:spLocks noChangeArrowheads="1"/>
          </p:cNvSpPr>
          <p:nvPr/>
        </p:nvSpPr>
        <p:spPr bwMode="auto">
          <a:xfrm>
            <a:off x="8230915" y="741447"/>
            <a:ext cx="6480175"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gn="r">
              <a:lnSpc>
                <a:spcPct val="115000"/>
              </a:lnSpc>
            </a:pPr>
            <a:r>
              <a:rPr lang="en-GB" sz="1800" dirty="0" err="1">
                <a:solidFill>
                  <a:srgbClr val="333333"/>
                </a:solidFill>
                <a:effectLst/>
                <a:latin typeface="Helvetica" pitchFamily="2" charset="0"/>
                <a:ea typeface="Times New Roman" panose="02020603050405020304" pitchFamily="18" charset="0"/>
                <a:cs typeface="HelveticaNeueLTStd-Bd"/>
              </a:rPr>
              <a:t>www.</a:t>
            </a:r>
            <a:r>
              <a:rPr lang="en-GB" sz="1800" dirty="0" err="1">
                <a:solidFill>
                  <a:srgbClr val="333333"/>
                </a:solidFill>
                <a:effectLst/>
                <a:latin typeface="Helvetica" pitchFamily="2" charset="0"/>
                <a:ea typeface="Times New Roman" panose="02020603050405020304" pitchFamily="18" charset="0"/>
                <a:cs typeface="HelveticaNeueLTStd-Md"/>
              </a:rPr>
              <a:t>pennys.net</a:t>
            </a:r>
            <a:endParaRPr lang="en-GB" sz="1200" dirty="0">
              <a:effectLst/>
              <a:latin typeface="Times New Roman" panose="02020603050405020304" pitchFamily="18" charset="0"/>
              <a:ea typeface="Times New Roman" panose="02020603050405020304" pitchFamily="18" charset="0"/>
            </a:endParaRPr>
          </a:p>
        </p:txBody>
      </p:sp>
      <p:cxnSp>
        <p:nvCxnSpPr>
          <p:cNvPr id="23" name="Straight Connector 22">
            <a:extLst>
              <a:ext uri="{FF2B5EF4-FFF2-40B4-BE49-F238E27FC236}">
                <a16:creationId xmlns:a16="http://schemas.microsoft.com/office/drawing/2014/main" id="{CFCBF282-AD09-E914-C52C-EB3FBC53349C}"/>
              </a:ext>
            </a:extLst>
          </p:cNvPr>
          <p:cNvCxnSpPr/>
          <p:nvPr/>
        </p:nvCxnSpPr>
        <p:spPr>
          <a:xfrm>
            <a:off x="7751591" y="9682947"/>
            <a:ext cx="7078779" cy="0"/>
          </a:xfrm>
          <a:prstGeom prst="line">
            <a:avLst/>
          </a:prstGeom>
          <a:ln w="28575">
            <a:solidFill>
              <a:srgbClr val="0057A7"/>
            </a:solidFill>
          </a:ln>
        </p:spPr>
        <p:style>
          <a:lnRef idx="1">
            <a:schemeClr val="accent1"/>
          </a:lnRef>
          <a:fillRef idx="0">
            <a:schemeClr val="accent1"/>
          </a:fillRef>
          <a:effectRef idx="0">
            <a:schemeClr val="accent1"/>
          </a:effectRef>
          <a:fontRef idx="minor">
            <a:schemeClr val="tx1"/>
          </a:fontRef>
        </p:style>
      </p:cxnSp>
      <p:sp>
        <p:nvSpPr>
          <p:cNvPr id="26" name="Rectangle 25">
            <a:extLst>
              <a:ext uri="{FF2B5EF4-FFF2-40B4-BE49-F238E27FC236}">
                <a16:creationId xmlns:a16="http://schemas.microsoft.com/office/drawing/2014/main" id="{36F1A157-92E8-A84F-7708-EA363B8D6491}"/>
              </a:ext>
            </a:extLst>
          </p:cNvPr>
          <p:cNvSpPr>
            <a:spLocks noChangeArrowheads="1"/>
          </p:cNvSpPr>
          <p:nvPr/>
        </p:nvSpPr>
        <p:spPr bwMode="auto">
          <a:xfrm>
            <a:off x="408260" y="359887"/>
            <a:ext cx="6840220" cy="9972040"/>
          </a:xfrm>
          <a:prstGeom prst="rect">
            <a:avLst/>
          </a:prstGeom>
          <a:noFill/>
          <a:ln w="44450">
            <a:solidFill>
              <a:srgbClr val="0057A8"/>
            </a:solidFill>
            <a:miter lim="800000"/>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GB"/>
          </a:p>
        </p:txBody>
      </p:sp>
      <p:sp>
        <p:nvSpPr>
          <p:cNvPr id="27" name="Text Box 22">
            <a:extLst>
              <a:ext uri="{FF2B5EF4-FFF2-40B4-BE49-F238E27FC236}">
                <a16:creationId xmlns:a16="http://schemas.microsoft.com/office/drawing/2014/main" id="{24A89932-7C65-608A-E3EC-D32690BE7309}"/>
              </a:ext>
            </a:extLst>
          </p:cNvPr>
          <p:cNvSpPr txBox="1">
            <a:spLocks noChangeArrowheads="1"/>
          </p:cNvSpPr>
          <p:nvPr/>
        </p:nvSpPr>
        <p:spPr bwMode="auto">
          <a:xfrm>
            <a:off x="592579" y="9682947"/>
            <a:ext cx="6480175" cy="4502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gn="just"/>
            <a:r>
              <a:rPr lang="en-GB" sz="600">
                <a:solidFill>
                  <a:srgbClr val="000000"/>
                </a:solidFill>
                <a:effectLst/>
                <a:latin typeface="Helvetica" pitchFamily="2" charset="0"/>
                <a:ea typeface="Times New Roman" panose="02020603050405020304" pitchFamily="18" charset="0"/>
                <a:cs typeface="Times-Italic" pitchFamily="2" charset="0"/>
              </a:rPr>
              <a:t>Pennys Estate Agents Limited for themselves and for the vendor of this property whose agents they are give notice that:- (1) These particulars do not constitute any part of an offer or a contract. (2) All statements contained in these particulars are made without responsibility on the part of Pennys Estate Agents Limited. (3) None of the statements contained in these particulars are to be relied upon as a statement or representation of fact. (4) Any intending purchaser must satisfy himself/herself by inspection or otherwise as to the correctness of each of the statements contained in these particulars. (5) The vendor does not make or give and neither do Pennys Estate Agents Limited nor any person in their employment has any authority to make or give any representation or warranty whatever in relation to this property.</a:t>
            </a:r>
            <a:endParaRPr lang="en-GB" sz="1200">
              <a:effectLst/>
              <a:latin typeface="Times New Roman" panose="02020603050405020304" pitchFamily="18" charset="0"/>
              <a:ea typeface="Times New Roman" panose="02020603050405020304" pitchFamily="18" charset="0"/>
            </a:endParaRPr>
          </a:p>
          <a:p>
            <a:r>
              <a:rPr lang="en-GB" sz="600">
                <a:solidFill>
                  <a:srgbClr val="000000"/>
                </a:solidFill>
                <a:effectLst/>
                <a:latin typeface="Helvetica" pitchFamily="2" charset="0"/>
                <a:ea typeface="Times New Roman" panose="02020603050405020304" pitchFamily="18" charset="0"/>
              </a:rPr>
              <a:t> </a:t>
            </a:r>
            <a:endParaRPr lang="en-GB" sz="1200">
              <a:effectLst/>
              <a:latin typeface="Times New Roman" panose="02020603050405020304" pitchFamily="18" charset="0"/>
              <a:ea typeface="Times New Roman" panose="02020603050405020304" pitchFamily="18" charset="0"/>
            </a:endParaRPr>
          </a:p>
        </p:txBody>
      </p:sp>
      <p:pic>
        <p:nvPicPr>
          <p:cNvPr id="53" name="Picture 52">
            <a:extLst>
              <a:ext uri="{FF2B5EF4-FFF2-40B4-BE49-F238E27FC236}">
                <a16:creationId xmlns:a16="http://schemas.microsoft.com/office/drawing/2014/main" id="{9EC478D6-12EA-3601-26AA-1125E32778FF}"/>
              </a:ext>
            </a:extLst>
          </p:cNvPr>
          <p:cNvPicPr>
            <a:picLocks noChangeAspect="1"/>
          </p:cNvPicPr>
          <p:nvPr/>
        </p:nvPicPr>
        <p:blipFill>
          <a:blip r:embed="rId3">
            <a:extLst>
              <a:ext uri="{28A0092B-C50C-407E-A947-70E740481C1C}">
                <a14:useLocalDpi xmlns:a14="http://schemas.microsoft.com/office/drawing/2010/main" val="0"/>
              </a:ext>
            </a:extLst>
          </a:blip>
          <a:srcRect b="35262"/>
          <a:stretch>
            <a:fillRect/>
          </a:stretch>
        </p:blipFill>
        <p:spPr bwMode="auto">
          <a:xfrm>
            <a:off x="7746699" y="9950366"/>
            <a:ext cx="1910470" cy="437313"/>
          </a:xfrm>
          <a:prstGeom prst="rect">
            <a:avLst/>
          </a:prstGeom>
          <a:noFill/>
        </p:spPr>
      </p:pic>
      <p:sp>
        <p:nvSpPr>
          <p:cNvPr id="54" name="Text Box 20">
            <a:extLst>
              <a:ext uri="{FF2B5EF4-FFF2-40B4-BE49-F238E27FC236}">
                <a16:creationId xmlns:a16="http://schemas.microsoft.com/office/drawing/2014/main" id="{8F2A2BE9-1C5F-7733-10AA-F18CCE2B41B7}"/>
              </a:ext>
            </a:extLst>
          </p:cNvPr>
          <p:cNvSpPr txBox="1">
            <a:spLocks noChangeArrowheads="1"/>
          </p:cNvSpPr>
          <p:nvPr/>
        </p:nvSpPr>
        <p:spPr bwMode="auto">
          <a:xfrm>
            <a:off x="7746699" y="9805151"/>
            <a:ext cx="677518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gn="r">
              <a:lnSpc>
                <a:spcPct val="115000"/>
              </a:lnSpc>
            </a:pPr>
            <a:r>
              <a:rPr lang="en-GB" sz="1100" dirty="0">
                <a:solidFill>
                  <a:srgbClr val="0057A8"/>
                </a:solidFill>
                <a:effectLst/>
                <a:latin typeface="Frutiger LT Std 55 Roman"/>
                <a:ea typeface="Times New Roman" panose="02020603050405020304" pitchFamily="18" charset="0"/>
                <a:cs typeface="HelveticaNeueLTStd-Bd"/>
              </a:rPr>
              <a:t>PENNYS ESTATE AGENTS</a:t>
            </a:r>
            <a:endParaRPr lang="en-GB" sz="1200" dirty="0">
              <a:effectLst/>
              <a:latin typeface="Times New Roman" panose="02020603050405020304" pitchFamily="18" charset="0"/>
              <a:ea typeface="Times New Roman" panose="02020603050405020304" pitchFamily="18" charset="0"/>
            </a:endParaRPr>
          </a:p>
          <a:p>
            <a:pPr algn="r">
              <a:lnSpc>
                <a:spcPct val="115000"/>
              </a:lnSpc>
            </a:pPr>
            <a:r>
              <a:rPr lang="en-GB" sz="1100" dirty="0">
                <a:solidFill>
                  <a:srgbClr val="818285"/>
                </a:solidFill>
                <a:effectLst/>
                <a:latin typeface="Frutiger LT Std 55 Roman"/>
                <a:ea typeface="Times New Roman" panose="02020603050405020304" pitchFamily="18" charset="0"/>
                <a:cs typeface="HelveticaNeueLTStd-Lt"/>
              </a:rPr>
              <a:t>2 Rolle House, Rolle Street, Exmouth, Devon, EX8 2SN</a:t>
            </a:r>
            <a:endParaRPr lang="en-GB" sz="1200" dirty="0">
              <a:effectLst/>
              <a:latin typeface="Times New Roman" panose="02020603050405020304" pitchFamily="18" charset="0"/>
              <a:ea typeface="Times New Roman" panose="02020603050405020304" pitchFamily="18" charset="0"/>
            </a:endParaRPr>
          </a:p>
          <a:p>
            <a:pPr algn="r">
              <a:lnSpc>
                <a:spcPct val="115000"/>
              </a:lnSpc>
            </a:pPr>
            <a:r>
              <a:rPr lang="en-GB" sz="1100" dirty="0">
                <a:solidFill>
                  <a:srgbClr val="0057A8"/>
                </a:solidFill>
                <a:effectLst/>
                <a:latin typeface="Frutiger LT Std 55 Roman"/>
                <a:ea typeface="Times New Roman" panose="02020603050405020304" pitchFamily="18" charset="0"/>
                <a:cs typeface="HelveticaNeueLTStd-Lt"/>
              </a:rPr>
              <a:t>Tel:</a:t>
            </a:r>
            <a:r>
              <a:rPr lang="en-GB" sz="1100" dirty="0">
                <a:solidFill>
                  <a:srgbClr val="0048FF"/>
                </a:solidFill>
                <a:effectLst/>
                <a:latin typeface="Frutiger LT Std 55 Roman"/>
                <a:ea typeface="Times New Roman" panose="02020603050405020304" pitchFamily="18" charset="0"/>
                <a:cs typeface="HelveticaNeueLTStd-Lt"/>
              </a:rPr>
              <a:t> </a:t>
            </a:r>
            <a:r>
              <a:rPr lang="en-GB" sz="1100" dirty="0">
                <a:solidFill>
                  <a:srgbClr val="818285"/>
                </a:solidFill>
                <a:effectLst/>
                <a:latin typeface="Frutiger LT Std 55 Roman"/>
                <a:ea typeface="Times New Roman" panose="02020603050405020304" pitchFamily="18" charset="0"/>
                <a:cs typeface="HelveticaNeueLTStd-Md"/>
              </a:rPr>
              <a:t>01395 264111 </a:t>
            </a:r>
            <a:r>
              <a:rPr lang="en-GB" sz="1100" dirty="0" err="1">
                <a:solidFill>
                  <a:srgbClr val="0057A8"/>
                </a:solidFill>
                <a:effectLst/>
                <a:latin typeface="Frutiger LT Std 55 Roman"/>
                <a:ea typeface="Times New Roman" panose="02020603050405020304" pitchFamily="18" charset="0"/>
                <a:cs typeface="HelveticaNeueLTStd-Lt"/>
              </a:rPr>
              <a:t>EMail</a:t>
            </a:r>
            <a:r>
              <a:rPr lang="en-GB" sz="1100" dirty="0">
                <a:solidFill>
                  <a:srgbClr val="0057A8"/>
                </a:solidFill>
                <a:effectLst/>
                <a:latin typeface="Frutiger LT Std 55 Roman"/>
                <a:ea typeface="Times New Roman" panose="02020603050405020304" pitchFamily="18" charset="0"/>
                <a:cs typeface="HelveticaNeueLTStd-Lt"/>
              </a:rPr>
              <a:t>:</a:t>
            </a:r>
            <a:r>
              <a:rPr lang="en-GB" sz="1100" dirty="0">
                <a:solidFill>
                  <a:srgbClr val="0048FF"/>
                </a:solidFill>
                <a:effectLst/>
                <a:latin typeface="Frutiger LT Std 55 Roman"/>
                <a:ea typeface="Times New Roman" panose="02020603050405020304" pitchFamily="18" charset="0"/>
                <a:cs typeface="HelveticaNeueLTStd-Lt"/>
              </a:rPr>
              <a:t> </a:t>
            </a:r>
            <a:r>
              <a:rPr lang="en-GB" sz="1100" dirty="0" err="1">
                <a:solidFill>
                  <a:srgbClr val="818285"/>
                </a:solidFill>
                <a:effectLst/>
                <a:latin typeface="Frutiger LT Std 55 Roman"/>
                <a:ea typeface="Times New Roman" panose="02020603050405020304" pitchFamily="18" charset="0"/>
                <a:cs typeface="HelveticaNeueLTStd-Md"/>
              </a:rPr>
              <a:t>help@pennys.net</a:t>
            </a:r>
            <a:endParaRPr lang="en-GB" sz="1200" dirty="0">
              <a:effectLst/>
              <a:latin typeface="Times New Roman" panose="02020603050405020304" pitchFamily="18" charset="0"/>
              <a:ea typeface="Times New Roman" panose="02020603050405020304" pitchFamily="18" charset="0"/>
            </a:endParaRPr>
          </a:p>
        </p:txBody>
      </p:sp>
      <p:sp>
        <p:nvSpPr>
          <p:cNvPr id="5" name="TextBox 4">
            <a:extLst>
              <a:ext uri="{FF2B5EF4-FFF2-40B4-BE49-F238E27FC236}">
                <a16:creationId xmlns:a16="http://schemas.microsoft.com/office/drawing/2014/main" id="{5D572870-F8B2-B9BC-1A37-B015BCF31B4B}"/>
              </a:ext>
            </a:extLst>
          </p:cNvPr>
          <p:cNvSpPr txBox="1"/>
          <p:nvPr/>
        </p:nvSpPr>
        <p:spPr>
          <a:xfrm>
            <a:off x="14581541" y="4320142"/>
            <a:ext cx="3155749" cy="1607304"/>
          </a:xfrm>
          <a:prstGeom prst="rect">
            <a:avLst/>
          </a:prstGeom>
          <a:noFill/>
          <a:ln>
            <a:noFill/>
          </a:ln>
        </p:spPr>
        <p:txBody>
          <a:bodyPr wrap="square" rtlCol="0">
            <a:spAutoFit/>
          </a:bodyPr>
          <a:lstStyle/>
          <a:p>
            <a:endParaRPr lang="en-GB" dirty="0"/>
          </a:p>
        </p:txBody>
      </p:sp>
      <p:pic>
        <p:nvPicPr>
          <p:cNvPr id="2" name="Picture 2">
            <a:extLst>
              <a:ext uri="{FF2B5EF4-FFF2-40B4-BE49-F238E27FC236}">
                <a16:creationId xmlns:a16="http://schemas.microsoft.com/office/drawing/2014/main" id="{49275900-6C87-2F87-B3A6-6C118C9AAEA2}"/>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140785" y="2613067"/>
            <a:ext cx="6344683" cy="4447787"/>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4">
            <a:extLst>
              <a:ext uri="{FF2B5EF4-FFF2-40B4-BE49-F238E27FC236}">
                <a16:creationId xmlns:a16="http://schemas.microsoft.com/office/drawing/2014/main" id="{729A6326-85D5-6010-2558-73BF5E44058F}"/>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53912" y="535679"/>
            <a:ext cx="3111435" cy="2458395"/>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6">
            <a:extLst>
              <a:ext uri="{FF2B5EF4-FFF2-40B4-BE49-F238E27FC236}">
                <a16:creationId xmlns:a16="http://schemas.microsoft.com/office/drawing/2014/main" id="{A2EBC677-2E24-D06A-E186-BDEE1FCFFE9D}"/>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877071" y="538150"/>
            <a:ext cx="3171953" cy="2455924"/>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8">
            <a:extLst>
              <a:ext uri="{FF2B5EF4-FFF2-40B4-BE49-F238E27FC236}">
                <a16:creationId xmlns:a16="http://schemas.microsoft.com/office/drawing/2014/main" id="{42FE51F1-D86F-1347-0B78-454ACC607936}"/>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53912" y="3113639"/>
            <a:ext cx="3111435" cy="2166108"/>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10">
            <a:extLst>
              <a:ext uri="{FF2B5EF4-FFF2-40B4-BE49-F238E27FC236}">
                <a16:creationId xmlns:a16="http://schemas.microsoft.com/office/drawing/2014/main" id="{F0356EB4-3581-7DD5-C5A2-FA3EFDD49747}"/>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877071" y="3129112"/>
            <a:ext cx="3159624" cy="2150635"/>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12">
            <a:extLst>
              <a:ext uri="{FF2B5EF4-FFF2-40B4-BE49-F238E27FC236}">
                <a16:creationId xmlns:a16="http://schemas.microsoft.com/office/drawing/2014/main" id="{34DE94EB-A82A-D5F3-054E-DD79FFF515CB}"/>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59524" y="5412065"/>
            <a:ext cx="3105823" cy="2216105"/>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14">
            <a:extLst>
              <a:ext uri="{FF2B5EF4-FFF2-40B4-BE49-F238E27FC236}">
                <a16:creationId xmlns:a16="http://schemas.microsoft.com/office/drawing/2014/main" id="{CF63304F-90E9-F42C-9E8C-9E740AEF708B}"/>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877071" y="5412065"/>
            <a:ext cx="3159624" cy="2216105"/>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16">
            <a:extLst>
              <a:ext uri="{FF2B5EF4-FFF2-40B4-BE49-F238E27FC236}">
                <a16:creationId xmlns:a16="http://schemas.microsoft.com/office/drawing/2014/main" id="{CFCC220C-8260-3080-8E0E-39A013C67015}"/>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2367926" y="7760157"/>
            <a:ext cx="2920887" cy="179080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257571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1D6223F6-458B-E99C-D36C-F83874E3BA7C}"/>
              </a:ext>
            </a:extLst>
          </p:cNvPr>
          <p:cNvSpPr>
            <a:spLocks noChangeArrowheads="1"/>
          </p:cNvSpPr>
          <p:nvPr/>
        </p:nvSpPr>
        <p:spPr bwMode="auto">
          <a:xfrm>
            <a:off x="359093" y="359887"/>
            <a:ext cx="6840220" cy="9972040"/>
          </a:xfrm>
          <a:prstGeom prst="rect">
            <a:avLst/>
          </a:prstGeom>
          <a:noFill/>
          <a:ln w="4445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GB"/>
          </a:p>
        </p:txBody>
      </p:sp>
      <p:sp>
        <p:nvSpPr>
          <p:cNvPr id="5" name="Rectangle 4">
            <a:extLst>
              <a:ext uri="{FF2B5EF4-FFF2-40B4-BE49-F238E27FC236}">
                <a16:creationId xmlns:a16="http://schemas.microsoft.com/office/drawing/2014/main" id="{BE30A96B-7BF2-8E4F-34A1-0C71741340FA}"/>
              </a:ext>
            </a:extLst>
          </p:cNvPr>
          <p:cNvSpPr>
            <a:spLocks noChangeArrowheads="1"/>
          </p:cNvSpPr>
          <p:nvPr/>
        </p:nvSpPr>
        <p:spPr bwMode="auto">
          <a:xfrm>
            <a:off x="7920038" y="359887"/>
            <a:ext cx="6840220" cy="9972040"/>
          </a:xfrm>
          <a:prstGeom prst="rect">
            <a:avLst/>
          </a:prstGeom>
          <a:noFill/>
          <a:ln w="4445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GB"/>
          </a:p>
        </p:txBody>
      </p:sp>
      <p:sp>
        <p:nvSpPr>
          <p:cNvPr id="12" name="TextBox 11">
            <a:extLst>
              <a:ext uri="{FF2B5EF4-FFF2-40B4-BE49-F238E27FC236}">
                <a16:creationId xmlns:a16="http://schemas.microsoft.com/office/drawing/2014/main" id="{CCBE93BF-9BF8-8E64-90F4-53084BDB732A}"/>
              </a:ext>
            </a:extLst>
          </p:cNvPr>
          <p:cNvSpPr txBox="1"/>
          <p:nvPr/>
        </p:nvSpPr>
        <p:spPr>
          <a:xfrm>
            <a:off x="539115" y="522605"/>
            <a:ext cx="6429244" cy="19551506"/>
          </a:xfrm>
          <a:prstGeom prst="rect">
            <a:avLst/>
          </a:prstGeom>
          <a:noFill/>
        </p:spPr>
        <p:txBody>
          <a:bodyPr wrap="square" rtlCol="0">
            <a:spAutoFit/>
          </a:bodyPr>
          <a:lstStyle/>
          <a:p>
            <a:pPr algn="ctr"/>
            <a:r>
              <a:rPr lang="en-GB" sz="1400" b="1" dirty="0">
                <a:solidFill>
                  <a:srgbClr val="333333"/>
                </a:solidFill>
                <a:ea typeface="Times New Roman" panose="02020603050405020304" pitchFamily="18" charset="0"/>
                <a:cs typeface="Helvetica" panose="020B0604020202020204" pitchFamily="34" charset="0"/>
              </a:rPr>
              <a:t>9 Norman Crescent, Exmouth, EX8 4JY</a:t>
            </a:r>
            <a:endParaRPr lang="en-GB" sz="1200" dirty="0">
              <a:solidFill>
                <a:srgbClr val="333333"/>
              </a:solidFill>
              <a:effectLst/>
              <a:ea typeface="Times New Roman" panose="02020603050405020304" pitchFamily="18" charset="0"/>
              <a:cs typeface="Helvetica" panose="020B0604020202020204" pitchFamily="34" charset="0"/>
            </a:endParaRPr>
          </a:p>
          <a:p>
            <a:br>
              <a:rPr lang="en-GB" sz="1250" dirty="0">
                <a:latin typeface="Helvetica" panose="020B0604020202020204" pitchFamily="34" charset="0"/>
                <a:cs typeface="Helvetica" panose="020B0604020202020204" pitchFamily="34" charset="0"/>
              </a:rPr>
            </a:br>
            <a:br>
              <a:rPr lang="en-GB" sz="1200" dirty="0">
                <a:latin typeface="Helvetica" panose="020B0604020202020204" pitchFamily="34" charset="0"/>
                <a:cs typeface="Helvetica" panose="020B0604020202020204" pitchFamily="34" charset="0"/>
              </a:rPr>
            </a:br>
            <a:r>
              <a:rPr lang="en-GB" sz="1250" b="1" dirty="0">
                <a:latin typeface="Helvetica" panose="020B0604020202020204" pitchFamily="34" charset="0"/>
                <a:cs typeface="Helvetica" panose="020B0604020202020204" pitchFamily="34" charset="0"/>
              </a:rPr>
              <a:t>THE ACCOMMODATION COMPRISES:</a:t>
            </a:r>
            <a:r>
              <a:rPr lang="en-GB" sz="1250" dirty="0">
                <a:latin typeface="Helvetica" panose="020B0604020202020204" pitchFamily="34" charset="0"/>
                <a:cs typeface="Helvetica" panose="020B0604020202020204" pitchFamily="34" charset="0"/>
              </a:rPr>
              <a:t> Step up to uPVC front entrance door with outside lighting; leading to:</a:t>
            </a:r>
            <a:br>
              <a:rPr lang="en-GB" sz="1250" dirty="0">
                <a:latin typeface="Helvetica" panose="020B0604020202020204" pitchFamily="34" charset="0"/>
                <a:cs typeface="Helvetica" panose="020B0604020202020204" pitchFamily="34" charset="0"/>
              </a:rPr>
            </a:br>
            <a:br>
              <a:rPr lang="en-GB" sz="1250" dirty="0">
                <a:latin typeface="Helvetica" panose="020B0604020202020204" pitchFamily="34" charset="0"/>
                <a:cs typeface="Helvetica" panose="020B0604020202020204" pitchFamily="34" charset="0"/>
              </a:rPr>
            </a:br>
            <a:r>
              <a:rPr lang="en-GB" sz="1250" b="1" dirty="0">
                <a:latin typeface="Helvetica" panose="020B0604020202020204" pitchFamily="34" charset="0"/>
                <a:cs typeface="Helvetica" panose="020B0604020202020204" pitchFamily="34" charset="0"/>
              </a:rPr>
              <a:t>ENTRANCE HALL: </a:t>
            </a:r>
            <a:r>
              <a:rPr lang="en-GB" sz="1250" dirty="0">
                <a:latin typeface="Helvetica" panose="020B0604020202020204" pitchFamily="34" charset="0"/>
                <a:cs typeface="Helvetica" panose="020B0604020202020204" pitchFamily="34" charset="0"/>
              </a:rPr>
              <a:t>Stairs rising to the first floor landing; radiator; double doors leading to:</a:t>
            </a:r>
            <a:br>
              <a:rPr lang="en-GB" sz="1250" dirty="0">
                <a:latin typeface="Helvetica" panose="020B0604020202020204" pitchFamily="34" charset="0"/>
                <a:cs typeface="Helvetica" panose="020B0604020202020204" pitchFamily="34" charset="0"/>
              </a:rPr>
            </a:br>
            <a:br>
              <a:rPr lang="en-GB" sz="1250" dirty="0">
                <a:latin typeface="Helvetica" panose="020B0604020202020204" pitchFamily="34" charset="0"/>
                <a:cs typeface="Helvetica" panose="020B0604020202020204" pitchFamily="34" charset="0"/>
              </a:rPr>
            </a:br>
            <a:r>
              <a:rPr lang="en-GB" sz="1250" b="1" dirty="0">
                <a:latin typeface="Helvetica" panose="020B0604020202020204" pitchFamily="34" charset="0"/>
                <a:cs typeface="Helvetica" panose="020B0604020202020204" pitchFamily="34" charset="0"/>
              </a:rPr>
              <a:t>LIVING ROOM: </a:t>
            </a:r>
            <a:r>
              <a:rPr lang="en-GB" sz="1250" dirty="0">
                <a:latin typeface="Helvetica" panose="020B0604020202020204" pitchFamily="34" charset="0"/>
                <a:cs typeface="Helvetica" panose="020B0604020202020204" pitchFamily="34" charset="0"/>
              </a:rPr>
              <a:t>4.11m x 3.84m (13'6" x 12'7") uPVC double glazed window to front aspect and further uPVC double glazed window with pattern glass; feature fireplace having a marble hearth; radiator; television point; useful understairs storage cupboard; cupboard housing the electric fuseboard; opening to:</a:t>
            </a:r>
            <a:br>
              <a:rPr lang="en-GB" sz="1250" dirty="0">
                <a:latin typeface="Helvetica" panose="020B0604020202020204" pitchFamily="34" charset="0"/>
                <a:cs typeface="Helvetica" panose="020B0604020202020204" pitchFamily="34" charset="0"/>
              </a:rPr>
            </a:br>
            <a:br>
              <a:rPr lang="en-GB" sz="1250" dirty="0">
                <a:latin typeface="Helvetica" panose="020B0604020202020204" pitchFamily="34" charset="0"/>
                <a:cs typeface="Helvetica" panose="020B0604020202020204" pitchFamily="34" charset="0"/>
              </a:rPr>
            </a:br>
            <a:r>
              <a:rPr lang="en-GB" sz="1250" b="1" dirty="0">
                <a:latin typeface="Helvetica" panose="020B0604020202020204" pitchFamily="34" charset="0"/>
                <a:cs typeface="Helvetica" panose="020B0604020202020204" pitchFamily="34" charset="0"/>
              </a:rPr>
              <a:t>DINING ROOM: </a:t>
            </a:r>
            <a:r>
              <a:rPr lang="en-GB" sz="1250" dirty="0">
                <a:latin typeface="Helvetica" panose="020B0604020202020204" pitchFamily="34" charset="0"/>
                <a:cs typeface="Helvetica" panose="020B0604020202020204" pitchFamily="34" charset="0"/>
              </a:rPr>
              <a:t>4.11m x 3.84m (13'6" x 12'7") uPVC double glazed window to rear aspect; radiator; door leading to:</a:t>
            </a:r>
            <a:br>
              <a:rPr lang="en-GB" sz="1250" dirty="0">
                <a:latin typeface="Helvetica" panose="020B0604020202020204" pitchFamily="34" charset="0"/>
                <a:cs typeface="Helvetica" panose="020B0604020202020204" pitchFamily="34" charset="0"/>
              </a:rPr>
            </a:br>
            <a:br>
              <a:rPr lang="en-GB" sz="1250" dirty="0">
                <a:latin typeface="Helvetica" panose="020B0604020202020204" pitchFamily="34" charset="0"/>
                <a:cs typeface="Helvetica" panose="020B0604020202020204" pitchFamily="34" charset="0"/>
              </a:rPr>
            </a:br>
            <a:r>
              <a:rPr lang="en-GB" sz="1250" b="1" dirty="0">
                <a:latin typeface="Helvetica" panose="020B0604020202020204" pitchFamily="34" charset="0"/>
                <a:cs typeface="Helvetica" panose="020B0604020202020204" pitchFamily="34" charset="0"/>
              </a:rPr>
              <a:t>KITCHEN: </a:t>
            </a:r>
            <a:r>
              <a:rPr lang="en-GB" sz="1250" dirty="0">
                <a:latin typeface="Helvetica" panose="020B0604020202020204" pitchFamily="34" charset="0"/>
                <a:cs typeface="Helvetica" panose="020B0604020202020204" pitchFamily="34" charset="0"/>
              </a:rPr>
              <a:t>3.33m x 2.18m (10'11" x 7'2") Dual aspect having uPVC double glazed window to rear and side aspects; uPVC double glazed external door to rear garden; modern fitted cupboards and drawer units with pattern worktop surfaces and tiled splashbacks; stainless steel one and a half bowl single drainer sink unit with mixer tap; built-in four ring Halogen hob with electric oven below and filter chimney style extractor hood over; space and plumbing for an automatic washing machine; further space for freestanding fridge/freezer; radiator.</a:t>
            </a:r>
            <a:br>
              <a:rPr lang="en-GB" sz="1250" dirty="0">
                <a:latin typeface="Helvetica" panose="020B0604020202020204" pitchFamily="34" charset="0"/>
                <a:cs typeface="Helvetica" panose="020B0604020202020204" pitchFamily="34" charset="0"/>
              </a:rPr>
            </a:br>
            <a:br>
              <a:rPr lang="en-GB" sz="1250" dirty="0">
                <a:latin typeface="Helvetica" panose="020B0604020202020204" pitchFamily="34" charset="0"/>
                <a:cs typeface="Helvetica" panose="020B0604020202020204" pitchFamily="34" charset="0"/>
              </a:rPr>
            </a:br>
            <a:r>
              <a:rPr lang="en-GB" sz="1250" b="1" dirty="0">
                <a:latin typeface="Helvetica" panose="020B0604020202020204" pitchFamily="34" charset="0"/>
                <a:cs typeface="Helvetica" panose="020B0604020202020204" pitchFamily="34" charset="0"/>
              </a:rPr>
              <a:t>FIRST FLOOR LANDING: </a:t>
            </a:r>
            <a:r>
              <a:rPr lang="en-GB" sz="1250" dirty="0">
                <a:latin typeface="Helvetica" panose="020B0604020202020204" pitchFamily="34" charset="0"/>
                <a:cs typeface="Helvetica" panose="020B0604020202020204" pitchFamily="34" charset="0"/>
              </a:rPr>
              <a:t>uPVC double glazed window to side aspect gaining Exe Estuary and Haldon Hill views; access to insulated and par boarded loft space that also has the gas combi boiler that supplies central heating and domestic hot water; doors leading to:</a:t>
            </a:r>
            <a:br>
              <a:rPr lang="en-GB" sz="1250" dirty="0">
                <a:latin typeface="Helvetica" panose="020B0604020202020204" pitchFamily="34" charset="0"/>
                <a:cs typeface="Helvetica" panose="020B0604020202020204" pitchFamily="34" charset="0"/>
              </a:rPr>
            </a:br>
            <a:br>
              <a:rPr lang="en-GB" sz="1250" dirty="0">
                <a:latin typeface="Helvetica" panose="020B0604020202020204" pitchFamily="34" charset="0"/>
                <a:cs typeface="Helvetica" panose="020B0604020202020204" pitchFamily="34" charset="0"/>
              </a:rPr>
            </a:br>
            <a:r>
              <a:rPr lang="en-GB" sz="1250" b="1" dirty="0">
                <a:latin typeface="Helvetica" panose="020B0604020202020204" pitchFamily="34" charset="0"/>
                <a:cs typeface="Helvetica" panose="020B0604020202020204" pitchFamily="34" charset="0"/>
              </a:rPr>
              <a:t>BEDROOM ONE:</a:t>
            </a:r>
            <a:r>
              <a:rPr lang="en-GB" sz="1250" dirty="0">
                <a:latin typeface="Helvetica" panose="020B0604020202020204" pitchFamily="34" charset="0"/>
                <a:cs typeface="Helvetica" panose="020B0604020202020204" pitchFamily="34" charset="0"/>
              </a:rPr>
              <a:t> 3.91m x 2.67m (12'10" x 8'9") uPVC double glazed window to front aspect gaining views of the Exe Estuary </a:t>
            </a:r>
            <a:r>
              <a:rPr lang="en-GB" sz="1250" dirty="0" err="1">
                <a:latin typeface="Helvetica" panose="020B0604020202020204" pitchFamily="34" charset="0"/>
                <a:cs typeface="Helvetica" panose="020B0604020202020204" pitchFamily="34" charset="0"/>
              </a:rPr>
              <a:t>Halsdon</a:t>
            </a:r>
            <a:r>
              <a:rPr lang="en-GB" sz="1250" dirty="0">
                <a:latin typeface="Helvetica" panose="020B0604020202020204" pitchFamily="34" charset="0"/>
                <a:cs typeface="Helvetica" panose="020B0604020202020204" pitchFamily="34" charset="0"/>
              </a:rPr>
              <a:t> Hill, sea and coastline views; built-in double wardrobe; radiator.</a:t>
            </a:r>
            <a:br>
              <a:rPr lang="en-GB" sz="1250" dirty="0">
                <a:latin typeface="Helvetica" panose="020B0604020202020204" pitchFamily="34" charset="0"/>
                <a:cs typeface="Helvetica" panose="020B0604020202020204" pitchFamily="34" charset="0"/>
              </a:rPr>
            </a:br>
            <a:br>
              <a:rPr lang="en-GB" sz="1250" dirty="0">
                <a:latin typeface="Helvetica" panose="020B0604020202020204" pitchFamily="34" charset="0"/>
                <a:cs typeface="Helvetica" panose="020B0604020202020204" pitchFamily="34" charset="0"/>
              </a:rPr>
            </a:br>
            <a:r>
              <a:rPr lang="en-GB" sz="1250" b="1" dirty="0">
                <a:latin typeface="Helvetica" panose="020B0604020202020204" pitchFamily="34" charset="0"/>
                <a:cs typeface="Helvetica" panose="020B0604020202020204" pitchFamily="34" charset="0"/>
              </a:rPr>
              <a:t>BEDROOM TWO: </a:t>
            </a:r>
            <a:r>
              <a:rPr lang="en-GB" sz="1250" dirty="0">
                <a:latin typeface="Helvetica" panose="020B0604020202020204" pitchFamily="34" charset="0"/>
                <a:cs typeface="Helvetica" panose="020B0604020202020204" pitchFamily="34" charset="0"/>
              </a:rPr>
              <a:t>2.82m x 2.79m (9'3" x 9'2") uPVC double glazed window to rear aspect; built-in single wardrobe; radiator.</a:t>
            </a:r>
            <a:br>
              <a:rPr lang="en-GB" sz="1250" dirty="0">
                <a:latin typeface="Helvetica" panose="020B0604020202020204" pitchFamily="34" charset="0"/>
                <a:cs typeface="Helvetica" panose="020B0604020202020204" pitchFamily="34" charset="0"/>
              </a:rPr>
            </a:br>
            <a:br>
              <a:rPr lang="en-GB" sz="1250" dirty="0">
                <a:latin typeface="Helvetica" panose="020B0604020202020204" pitchFamily="34" charset="0"/>
                <a:cs typeface="Helvetica" panose="020B0604020202020204" pitchFamily="34" charset="0"/>
              </a:rPr>
            </a:br>
            <a:r>
              <a:rPr lang="en-GB" sz="1250" b="1" dirty="0">
                <a:latin typeface="Helvetica" panose="020B0604020202020204" pitchFamily="34" charset="0"/>
                <a:cs typeface="Helvetica" panose="020B0604020202020204" pitchFamily="34" charset="0"/>
              </a:rPr>
              <a:t>BEDROOM THREE: </a:t>
            </a:r>
            <a:r>
              <a:rPr lang="en-GB" sz="1250" dirty="0">
                <a:latin typeface="Helvetica" panose="020B0604020202020204" pitchFamily="34" charset="0"/>
                <a:cs typeface="Helvetica" panose="020B0604020202020204" pitchFamily="34" charset="0"/>
              </a:rPr>
              <a:t>3.07m x 2.03m (10'1" x 6'8") uPVC double glazed window to front aspect gaining those Exe Estuary, Haldon Hill, Sea and South Devon coastline views; built-in wardrobe over stairwell recess; radiator.</a:t>
            </a:r>
            <a:br>
              <a:rPr lang="en-GB" sz="1250" dirty="0">
                <a:latin typeface="Helvetica" panose="020B0604020202020204" pitchFamily="34" charset="0"/>
                <a:cs typeface="Helvetica" panose="020B0604020202020204" pitchFamily="34" charset="0"/>
              </a:rPr>
            </a:br>
            <a:br>
              <a:rPr lang="en-GB" sz="1250" dirty="0">
                <a:latin typeface="Helvetica" panose="020B0604020202020204" pitchFamily="34" charset="0"/>
                <a:cs typeface="Helvetica" panose="020B0604020202020204" pitchFamily="34" charset="0"/>
              </a:rPr>
            </a:br>
            <a:r>
              <a:rPr lang="en-GB" sz="1250" b="1" dirty="0">
                <a:latin typeface="Helvetica" panose="020B0604020202020204" pitchFamily="34" charset="0"/>
                <a:cs typeface="Helvetica" panose="020B0604020202020204" pitchFamily="34" charset="0"/>
              </a:rPr>
              <a:t>BATHROOM/WC: </a:t>
            </a:r>
            <a:r>
              <a:rPr lang="en-GB" sz="1250" dirty="0">
                <a:latin typeface="Helvetica" panose="020B0604020202020204" pitchFamily="34" charset="0"/>
                <a:cs typeface="Helvetica" panose="020B0604020202020204" pitchFamily="34" charset="0"/>
              </a:rPr>
              <a:t>A modern white suite comprising panelled bath with electric shower unit over and splashback to ceiling height; concealed cistern WC; vanity wash hand basin; heated towel rail; uPVC double glazed window with pattern glass.</a:t>
            </a:r>
            <a:br>
              <a:rPr lang="en-GB" sz="1250" dirty="0">
                <a:latin typeface="Helvetica" panose="020B0604020202020204" pitchFamily="34" charset="0"/>
                <a:cs typeface="Helvetica" panose="020B0604020202020204" pitchFamily="34" charset="0"/>
              </a:rPr>
            </a:br>
            <a:br>
              <a:rPr lang="en-GB" sz="1250" dirty="0">
                <a:latin typeface="Helvetica" panose="020B0604020202020204" pitchFamily="34" charset="0"/>
                <a:cs typeface="Helvetica" panose="020B0604020202020204" pitchFamily="34" charset="0"/>
              </a:rPr>
            </a:br>
            <a:r>
              <a:rPr lang="en-GB" sz="1250" b="1" dirty="0">
                <a:latin typeface="Helvetica" panose="020B0604020202020204" pitchFamily="34" charset="0"/>
                <a:cs typeface="Helvetica" panose="020B0604020202020204" pitchFamily="34" charset="0"/>
              </a:rPr>
              <a:t>OUTSIDE: </a:t>
            </a:r>
            <a:r>
              <a:rPr lang="en-GB" sz="1250" dirty="0">
                <a:latin typeface="Helvetica" panose="020B0604020202020204" pitchFamily="34" charset="0"/>
                <a:cs typeface="Helvetica" panose="020B0604020202020204" pitchFamily="34" charset="0"/>
              </a:rPr>
              <a:t>The open plan front garden is laid to lawn. A driveway to the side of the property with outside water tap provides ample off-road parking leads DETACHED GARAGE. The rear garden is level, enclosed and private and comprises of a decking area immediately adjacent to the property being ideal for outdoor dining, the remainder is then laid to lawn, timber  fenced boundaries, front pedestrian access to front via a timber garden gate.</a:t>
            </a:r>
            <a:br>
              <a:rPr lang="en-GB" sz="1250" dirty="0">
                <a:latin typeface="Helvetica" panose="020B0604020202020204" pitchFamily="34" charset="0"/>
                <a:cs typeface="Helvetica" panose="020B0604020202020204" pitchFamily="34" charset="0"/>
              </a:rPr>
            </a:br>
            <a:br>
              <a:rPr lang="en-GB" sz="1250" dirty="0">
                <a:latin typeface="Helvetica" panose="020B0604020202020204" pitchFamily="34" charset="0"/>
                <a:cs typeface="Helvetica" panose="020B0604020202020204" pitchFamily="34" charset="0"/>
              </a:rPr>
            </a:br>
            <a:endParaRPr lang="en-GB" sz="1250" dirty="0">
              <a:solidFill>
                <a:srgbClr val="333333"/>
              </a:solidFill>
              <a:effectLst/>
              <a:latin typeface="Helvetica" panose="020B0604020202020204" pitchFamily="34" charset="0"/>
              <a:ea typeface="Times New Roman" panose="02020603050405020304" pitchFamily="18" charset="0"/>
              <a:cs typeface="Helvetica" panose="020B0604020202020204" pitchFamily="34" charset="0"/>
            </a:endParaRPr>
          </a:p>
          <a:p>
            <a:endParaRPr lang="en-GB" sz="1250" dirty="0">
              <a:solidFill>
                <a:srgbClr val="333333"/>
              </a:solidFill>
              <a:latin typeface="Helvetica" panose="020B0604020202020204" pitchFamily="34" charset="0"/>
              <a:ea typeface="Times New Roman" panose="02020603050405020304" pitchFamily="18" charset="0"/>
              <a:cs typeface="Helvetica" panose="020B0604020202020204" pitchFamily="34" charset="0"/>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br>
              <a:rPr lang="en-GB" sz="1800" dirty="0">
                <a:solidFill>
                  <a:srgbClr val="333333"/>
                </a:solidFill>
                <a:effectLst/>
                <a:latin typeface="Helvetica" panose="020B0604020202020204" pitchFamily="34" charset="0"/>
                <a:ea typeface="Times New Roman" panose="02020603050405020304" pitchFamily="18" charset="0"/>
                <a:cs typeface="Helvetica-Bold"/>
              </a:rPr>
            </a:br>
            <a:endParaRPr lang="en-US" sz="1100" dirty="0">
              <a:latin typeface="Helvetica" pitchFamily="2" charset="0"/>
            </a:endParaRPr>
          </a:p>
        </p:txBody>
      </p:sp>
      <p:sp>
        <p:nvSpPr>
          <p:cNvPr id="13" name="TextBox 12">
            <a:extLst>
              <a:ext uri="{FF2B5EF4-FFF2-40B4-BE49-F238E27FC236}">
                <a16:creationId xmlns:a16="http://schemas.microsoft.com/office/drawing/2014/main" id="{96F289B2-C3D7-742F-AA5D-DB0F07127B74}"/>
              </a:ext>
            </a:extLst>
          </p:cNvPr>
          <p:cNvSpPr txBox="1"/>
          <p:nvPr/>
        </p:nvSpPr>
        <p:spPr>
          <a:xfrm>
            <a:off x="8106563" y="511972"/>
            <a:ext cx="6429244" cy="8517716"/>
          </a:xfrm>
          <a:prstGeom prst="rect">
            <a:avLst/>
          </a:prstGeom>
          <a:noFill/>
        </p:spPr>
        <p:txBody>
          <a:bodyPr wrap="square" rtlCol="0">
            <a:spAutoFit/>
          </a:bodyPr>
          <a:lstStyle/>
          <a:p>
            <a:r>
              <a:rPr lang="en-GB" sz="1250" b="1" dirty="0">
                <a:latin typeface="Helvetica" panose="020B0604020202020204" pitchFamily="34" charset="0"/>
                <a:cs typeface="Helvetica" panose="020B0604020202020204" pitchFamily="34" charset="0"/>
              </a:rPr>
              <a:t>DETACHED GARAGE:</a:t>
            </a:r>
            <a:r>
              <a:rPr lang="en-GB" sz="1250" dirty="0">
                <a:latin typeface="Helvetica" panose="020B0604020202020204" pitchFamily="34" charset="0"/>
                <a:cs typeface="Helvetica" panose="020B0604020202020204" pitchFamily="34" charset="0"/>
              </a:rPr>
              <a:t> 5.61m x 2.74m (18'5" x 9'0") Up and over door to front; window to side aspect.</a:t>
            </a:r>
            <a:br>
              <a:rPr lang="en-GB" sz="1250" dirty="0">
                <a:latin typeface="Helvetica" panose="020B0604020202020204" pitchFamily="34" charset="0"/>
                <a:cs typeface="Helvetica" panose="020B0604020202020204" pitchFamily="34" charset="0"/>
              </a:rPr>
            </a:br>
            <a:endParaRPr lang="en-GB" sz="1250" b="1" dirty="0">
              <a:solidFill>
                <a:srgbClr val="333333"/>
              </a:solidFill>
              <a:latin typeface="Helvetica" panose="020B0604020202020204" pitchFamily="34" charset="0"/>
              <a:ea typeface="Times New Roman" panose="02020603050405020304" pitchFamily="18" charset="0"/>
              <a:cs typeface="Helvetica-Bold"/>
            </a:endParaRPr>
          </a:p>
          <a:p>
            <a:r>
              <a:rPr lang="en-GB" sz="1250" b="1" dirty="0">
                <a:solidFill>
                  <a:srgbClr val="333333"/>
                </a:solidFill>
                <a:effectLst/>
                <a:latin typeface="Helvetica" panose="020B0604020202020204" pitchFamily="34" charset="0"/>
                <a:ea typeface="Times New Roman" panose="02020603050405020304" pitchFamily="18" charset="0"/>
                <a:cs typeface="Helvetica-Bold"/>
              </a:rPr>
              <a:t>FLOOR PLAN: </a:t>
            </a: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dirty="0">
              <a:solidFill>
                <a:srgbClr val="333333"/>
              </a:solidFill>
              <a:latin typeface="Helvetica" panose="020B0604020202020204" pitchFamily="34" charset="0"/>
              <a:ea typeface="Times New Roman" panose="02020603050405020304" pitchFamily="18" charset="0"/>
            </a:endParaRPr>
          </a:p>
          <a:p>
            <a:endParaRPr lang="en-GB" sz="1250" dirty="0">
              <a:solidFill>
                <a:srgbClr val="333333"/>
              </a:solidFill>
              <a:effectLst/>
              <a:latin typeface="Helvetica" panose="020B0604020202020204" pitchFamily="34" charset="0"/>
              <a:ea typeface="Times New Roman" panose="02020603050405020304" pitchFamily="18" charset="0"/>
            </a:endParaRPr>
          </a:p>
          <a:p>
            <a:endParaRPr lang="en-GB" sz="1250" dirty="0">
              <a:effectLst/>
              <a:latin typeface="Times New Roman" panose="02020603050405020304" pitchFamily="18" charset="0"/>
              <a:ea typeface="Times New Roman" panose="02020603050405020304" pitchFamily="18" charset="0"/>
            </a:endParaRPr>
          </a:p>
        </p:txBody>
      </p:sp>
      <p:pic>
        <p:nvPicPr>
          <p:cNvPr id="2052" name="Picture 4">
            <a:extLst>
              <a:ext uri="{FF2B5EF4-FFF2-40B4-BE49-F238E27FC236}">
                <a16:creationId xmlns:a16="http://schemas.microsoft.com/office/drawing/2014/main" id="{6173324D-77B5-7D7A-B74D-2B92F0577D1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18789" y="2264736"/>
            <a:ext cx="6429244" cy="541923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8219161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213</TotalTime>
  <Words>806</Words>
  <Application>Microsoft Office PowerPoint</Application>
  <PresentationFormat>Custom</PresentationFormat>
  <Paragraphs>89</Paragraphs>
  <Slides>2</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vt:i4>
      </vt:variant>
    </vt:vector>
  </HeadingPairs>
  <TitlesOfParts>
    <vt:vector size="11" baseType="lpstr">
      <vt:lpstr>Arial</vt:lpstr>
      <vt:lpstr>Calibri</vt:lpstr>
      <vt:lpstr>Calibri Light</vt:lpstr>
      <vt:lpstr>Frutiger LT Std 55 Roman</vt:lpstr>
      <vt:lpstr>Helvetica</vt:lpstr>
      <vt:lpstr>HelveticaNeueLT-Medium</vt:lpstr>
      <vt:lpstr>HelveticaNeueLT-Roman</vt:lpstr>
      <vt:lpstr>Times New Roman</vt:lpstr>
      <vt:lpstr>Office Theme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 Caswell</dc:creator>
  <cp:lastModifiedBy>Aimee Welch</cp:lastModifiedBy>
  <cp:revision>22</cp:revision>
  <cp:lastPrinted>2024-04-19T08:14:52Z</cp:lastPrinted>
  <dcterms:created xsi:type="dcterms:W3CDTF">2023-03-19T13:39:10Z</dcterms:created>
  <dcterms:modified xsi:type="dcterms:W3CDTF">2024-04-19T08:19:17Z</dcterms:modified>
</cp:coreProperties>
</file>